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7" r:id="rId2"/>
    <p:sldId id="28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7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304" r:id="rId42"/>
    <p:sldId id="305" r:id="rId43"/>
    <p:sldId id="282" r:id="rId44"/>
    <p:sldId id="280" r:id="rId45"/>
    <p:sldId id="281" r:id="rId4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FFFF"/>
    <a:srgbClr val="9BBB59"/>
    <a:srgbClr val="FFFF66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182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C542D-8AC2-4C20-91AF-CD6BC5130DD2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9C1FDC-B162-4456-8A81-6A037427D7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3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C1FDC-B162-4456-8A81-6A037427D79C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584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2422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848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623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63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369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0375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263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40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225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4192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17E-1DF2-463F-9629-792FFDD1F875}" type="datetimeFigureOut">
              <a:rPr lang="zh-TW" altLang="en-US" smtClean="0"/>
              <a:t>2015/8/17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71995-3F66-4177-A639-1FDEC8A718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5724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EFAC417E-1DF2-463F-9629-792FFDD1F875}" type="datetimeFigureOut">
              <a:rPr lang="zh-TW" altLang="en-US" smtClean="0"/>
              <a:pPr/>
              <a:t>2015/8/17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62671995-3F66-4177-A639-1FDEC8A718B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903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374536" y="1484784"/>
            <a:ext cx="5040560" cy="1470025"/>
          </a:xfrm>
        </p:spPr>
        <p:txBody>
          <a:bodyPr>
            <a:noAutofit/>
          </a:bodyPr>
          <a:lstStyle/>
          <a:p>
            <a:r>
              <a:rPr lang="zh-TW" altLang="en-US" sz="5400" dirty="0" smtClean="0">
                <a:solidFill>
                  <a:srgbClr val="00B050"/>
                </a:solidFill>
              </a:rPr>
              <a:t>北</a:t>
            </a:r>
            <a:r>
              <a:rPr lang="zh-TW" altLang="en-US" sz="5400" dirty="0" smtClean="0">
                <a:solidFill>
                  <a:srgbClr val="00B050"/>
                </a:solidFill>
              </a:rPr>
              <a:t>一女中</a:t>
            </a:r>
            <a:r>
              <a:rPr lang="en-US" altLang="zh-TW" sz="5400" dirty="0" smtClean="0">
                <a:solidFill>
                  <a:srgbClr val="00B050"/>
                </a:solidFill>
              </a:rPr>
              <a:t/>
            </a:r>
            <a:br>
              <a:rPr lang="en-US" altLang="zh-TW" sz="5400" dirty="0" smtClean="0">
                <a:solidFill>
                  <a:srgbClr val="00B050"/>
                </a:solidFill>
              </a:rPr>
            </a:br>
            <a:r>
              <a:rPr lang="zh-TW" altLang="en-US" sz="5400" dirty="0" smtClean="0">
                <a:solidFill>
                  <a:srgbClr val="00B050"/>
                </a:solidFill>
              </a:rPr>
              <a:t>資訊選手培訓營</a:t>
            </a:r>
            <a:endParaRPr lang="zh-TW" altLang="en-US" sz="5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http://pic1a.nipic.com/2008-12-09/2008129141546167_2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5" t="-1667" r="1375" b="19917"/>
          <a:stretch/>
        </p:blipFill>
        <p:spPr bwMode="auto">
          <a:xfrm>
            <a:off x="-972616" y="2780928"/>
            <a:ext cx="6223932" cy="381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副標題 3"/>
          <p:cNvSpPr>
            <a:spLocks noGrp="1"/>
          </p:cNvSpPr>
          <p:nvPr>
            <p:ph type="subTitle" idx="1"/>
          </p:nvPr>
        </p:nvSpPr>
        <p:spPr>
          <a:xfrm>
            <a:off x="4067944" y="3476600"/>
            <a:ext cx="4104456" cy="1464568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tx1"/>
                </a:solidFill>
              </a:rPr>
              <a:t>深度優先搜尋</a:t>
            </a:r>
            <a:r>
              <a:rPr lang="en-US" altLang="zh-TW" b="1" dirty="0" smtClean="0">
                <a:solidFill>
                  <a:schemeClr val="tx1"/>
                </a:solidFill>
              </a:rPr>
              <a:t>(DFS)</a:t>
            </a:r>
            <a:r>
              <a:rPr lang="zh-TW" altLang="en-US" b="1" dirty="0" smtClean="0">
                <a:solidFill>
                  <a:schemeClr val="tx1"/>
                </a:solidFill>
              </a:rPr>
              <a:t>與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r>
              <a:rPr lang="zh-TW" altLang="en-US" b="1" dirty="0">
                <a:solidFill>
                  <a:schemeClr val="tx1"/>
                </a:solidFill>
              </a:rPr>
              <a:t>廣度優先搜尋</a:t>
            </a:r>
            <a:r>
              <a:rPr lang="en-US" altLang="zh-TW" b="1" dirty="0">
                <a:solidFill>
                  <a:schemeClr val="tx1"/>
                </a:solidFill>
              </a:rPr>
              <a:t>(BFS)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364088" y="4612486"/>
            <a:ext cx="2003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By Nan 2012.07.08 </a:t>
            </a:r>
            <a:endParaRPr lang="zh-TW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75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heima.com/uploadfile/2012/0613/201206130642119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73" y="1253236"/>
            <a:ext cx="9011438" cy="563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539552" y="640166"/>
            <a:ext cx="6104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學了圖論基礎後</a:t>
            </a:r>
            <a:r>
              <a:rPr lang="en-US" altLang="zh-TW" sz="3200" dirty="0" smtClean="0">
                <a:latin typeface="微軟正黑體" pitchFamily="34" charset="-120"/>
                <a:ea typeface="微軟正黑體" pitchFamily="34" charset="-120"/>
              </a:rPr>
              <a:t>….what’s next?</a:t>
            </a:r>
            <a:endParaRPr lang="zh-TW" altLang="en-US" sz="32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065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走訪 </a:t>
            </a:r>
            <a:r>
              <a:rPr lang="en-US" altLang="zh-TW"/>
              <a:t>- Traversal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給你一張圖，把所有的節點走過一次的方法，我們稱為圖的走訪 </a:t>
            </a:r>
            <a:r>
              <a:rPr lang="en-US" altLang="zh-TW" dirty="0"/>
              <a:t>(Graph Traversal)</a:t>
            </a:r>
          </a:p>
          <a:p>
            <a:r>
              <a:rPr kumimoji="0" lang="zh-TW" altLang="en-US" dirty="0"/>
              <a:t>走訪可以有任意順序，但是特定的順序會產生特定的性質。</a:t>
            </a:r>
          </a:p>
          <a:p>
            <a:r>
              <a:rPr kumimoji="0" lang="zh-TW" altLang="en-US" dirty="0"/>
              <a:t>最常用的走訪有兩種：</a:t>
            </a:r>
            <a:br>
              <a:rPr kumimoji="0" lang="zh-TW" altLang="en-US" dirty="0"/>
            </a:br>
            <a:r>
              <a:rPr kumimoji="0" lang="zh-TW" altLang="en-US" dirty="0"/>
              <a:t>深度優先搜尋 </a:t>
            </a:r>
            <a:r>
              <a:rPr kumimoji="0" lang="en-US" altLang="zh-TW" dirty="0"/>
              <a:t>(Depth First Search, DFS)</a:t>
            </a:r>
            <a:br>
              <a:rPr kumimoji="0" lang="en-US" altLang="zh-TW" dirty="0"/>
            </a:br>
            <a:r>
              <a:rPr kumimoji="0" lang="zh-TW" altLang="en-US" dirty="0"/>
              <a:t>廣度優先搜尋 </a:t>
            </a:r>
            <a:r>
              <a:rPr kumimoji="0" lang="en-US" altLang="zh-TW" dirty="0"/>
              <a:t>(Breath First Search, BFS)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7FE"/>
              </a:clrFrom>
              <a:clrTo>
                <a:srgbClr val="FEF7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025" y="5303838"/>
            <a:ext cx="2339975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7624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舉個例子來說</a:t>
            </a:r>
          </a:p>
        </p:txBody>
      </p: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5130" name="Line 10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131" name="Line 11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132" name="Line 12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135" name="Line 15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137" name="Line 17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124" name="Oval 4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5125" name="Oval 5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5126" name="Oval 6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5127" name="Oval 7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5128" name="Oval 8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5129" name="Oval 9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97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9220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1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2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3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4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5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6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9227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9228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9229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9230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9231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7164288" y="6092825"/>
            <a:ext cx="1397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堆疊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Stack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188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10243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0244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45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46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47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49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50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0251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0252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0253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0254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0255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6747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1268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69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0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1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2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3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4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1275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1276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1277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1278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1279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1295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12291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2292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3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4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7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8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2299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2300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2301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2302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2303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3039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3316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18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21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22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3323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3324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3325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3326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3327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</p:spTree>
    <p:extLst>
      <p:ext uri="{BB962C8B-B14F-4D97-AF65-F5344CB8AC3E}">
        <p14:creationId xmlns:p14="http://schemas.microsoft.com/office/powerpoint/2010/main" val="214525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4340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1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2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3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6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4347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4348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4349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4350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4351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357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7451725" y="41497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2745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5364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65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66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67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69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70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5371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5372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5373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5374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5384" name="Text Box 24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</p:spTree>
    <p:extLst>
      <p:ext uri="{BB962C8B-B14F-4D97-AF65-F5344CB8AC3E}">
        <p14:creationId xmlns:p14="http://schemas.microsoft.com/office/powerpoint/2010/main" val="334264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7412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8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7420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7422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7423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6443663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7451725" y="41497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9030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18435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8436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37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38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39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40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41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42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8443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8444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8445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8446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8447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6443663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</p:spTree>
    <p:extLst>
      <p:ext uri="{BB962C8B-B14F-4D97-AF65-F5344CB8AC3E}">
        <p14:creationId xmlns:p14="http://schemas.microsoft.com/office/powerpoint/2010/main" val="186230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9460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1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2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3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6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9467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9468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9469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9470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9471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9480" name="Text Box 24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6443663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</p:spTree>
    <p:extLst>
      <p:ext uri="{BB962C8B-B14F-4D97-AF65-F5344CB8AC3E}">
        <p14:creationId xmlns:p14="http://schemas.microsoft.com/office/powerpoint/2010/main" val="168788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0484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85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86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87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88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90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0491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0492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0494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0495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0503" name="Text Box 23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20504" name="Text Box 24"/>
          <p:cNvSpPr txBox="1">
            <a:spLocks noChangeArrowheads="1"/>
          </p:cNvSpPr>
          <p:nvPr/>
        </p:nvSpPr>
        <p:spPr bwMode="auto">
          <a:xfrm>
            <a:off x="6443663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</p:spTree>
    <p:extLst>
      <p:ext uri="{BB962C8B-B14F-4D97-AF65-F5344CB8AC3E}">
        <p14:creationId xmlns:p14="http://schemas.microsoft.com/office/powerpoint/2010/main" val="418253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深度優先搜尋</a:t>
            </a:r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1508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09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10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11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12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14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1515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1516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1517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1518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1519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1523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1526" name="Text Box 22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21527" name="Text Box 23"/>
          <p:cNvSpPr txBox="1">
            <a:spLocks noChangeArrowheads="1"/>
          </p:cNvSpPr>
          <p:nvPr/>
        </p:nvSpPr>
        <p:spPr bwMode="auto">
          <a:xfrm>
            <a:off x="6443663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21528" name="Text Box 24"/>
          <p:cNvSpPr txBox="1">
            <a:spLocks noChangeArrowheads="1"/>
          </p:cNvSpPr>
          <p:nvPr/>
        </p:nvSpPr>
        <p:spPr bwMode="auto">
          <a:xfrm>
            <a:off x="4716463" y="5300663"/>
            <a:ext cx="338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走訪順序：</a:t>
            </a:r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1 2 4 6 3 5</a:t>
            </a:r>
          </a:p>
        </p:txBody>
      </p:sp>
    </p:spTree>
    <p:extLst>
      <p:ext uri="{BB962C8B-B14F-4D97-AF65-F5344CB8AC3E}">
        <p14:creationId xmlns:p14="http://schemas.microsoft.com/office/powerpoint/2010/main" val="70042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實作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通常都用遞迴來實作</a:t>
            </a:r>
            <a:endParaRPr lang="en-US" altLang="zh-TW" dirty="0" smtClean="0"/>
          </a:p>
          <a:p>
            <a:r>
              <a:rPr lang="zh-TW" altLang="en-US" dirty="0" smtClean="0"/>
              <a:t>你剛剛看到的堆疊會因此隱藏起來</a:t>
            </a:r>
            <a:r>
              <a:rPr lang="en-US" altLang="zh-TW" dirty="0" smtClean="0"/>
              <a:t>(</a:t>
            </a:r>
            <a:r>
              <a:rPr lang="zh-TW" altLang="en-US" dirty="0" smtClean="0"/>
              <a:t>遞迴會有系統的堆疊</a:t>
            </a:r>
            <a:r>
              <a:rPr lang="en-US" altLang="zh-TW" dirty="0" smtClean="0"/>
              <a:t>)</a:t>
            </a:r>
          </a:p>
          <a:p>
            <a:r>
              <a:rPr lang="zh-TW" altLang="en-US" dirty="0"/>
              <a:t>習慣上會把</a:t>
            </a:r>
            <a:r>
              <a:rPr lang="en-US" altLang="zh-TW" dirty="0"/>
              <a:t>map</a:t>
            </a:r>
            <a:r>
              <a:rPr lang="zh-TW" altLang="en-US" dirty="0" smtClean="0"/>
              <a:t>、</a:t>
            </a:r>
            <a:r>
              <a:rPr lang="en-US" altLang="zh-TW" dirty="0" smtClean="0"/>
              <a:t>visited(</a:t>
            </a:r>
            <a:r>
              <a:rPr lang="zh-TW" altLang="en-US" dirty="0" smtClean="0"/>
              <a:t>紀錄有沒有被走過的、以及其他相關資訊放到</a:t>
            </a:r>
            <a:r>
              <a:rPr lang="en-US" altLang="zh-TW" dirty="0" smtClean="0"/>
              <a:t>global</a:t>
            </a:r>
            <a:r>
              <a:rPr lang="zh-TW" altLang="en-US" dirty="0" smtClean="0"/>
              <a:t>變數，讓遞迴能夠存取。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7332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43608" y="404664"/>
            <a:ext cx="7215437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N = # node;</a:t>
            </a:r>
          </a:p>
          <a:p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map[N+1][N+1] = {{…},{…},…};</a:t>
            </a:r>
          </a:p>
          <a:p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visited[N+1] = {0};</a:t>
            </a:r>
          </a:p>
          <a:p>
            <a:r>
              <a:rPr lang="en-US" altLang="zh-TW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depth[N+1];</a:t>
            </a:r>
            <a:endParaRPr lang="en-US" altLang="zh-TW" dirty="0">
              <a:latin typeface="Courier New" pitchFamily="49" charset="0"/>
              <a:cs typeface="Courier New" pitchFamily="49" charset="0"/>
            </a:endParaRPr>
          </a:p>
          <a:p>
            <a:endParaRPr lang="en-US" altLang="zh-TW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id){</a:t>
            </a:r>
          </a:p>
          <a:p>
            <a:r>
              <a:rPr lang="zh-TW" altLang="en-US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zh-TW" alt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zh-TW" altLang="en-US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altLang="zh-TW" dirty="0" err="1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(“%d\n”, id);</a:t>
            </a: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= 1 ;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&lt;= N ;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        visited[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depth[</a:t>
            </a:r>
            <a:r>
              <a:rPr lang="en-US" altLang="zh-TW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] = depth[id] + 1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}   </a:t>
            </a: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altLang="zh-TW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main(){</a:t>
            </a: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 visited[1] = 1;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depth[1] = 0;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(1);</a:t>
            </a:r>
            <a:endParaRPr lang="en-US" altLang="zh-TW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zh-TW" alt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8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9220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1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2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3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4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5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26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9227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9228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9229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9230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9231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7474823" y="609282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堆疊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6738" y="83671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visited[1]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= 1;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depth[1]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= 0;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(1);</a:t>
            </a:r>
            <a:endParaRPr lang="en-US" altLang="zh-TW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V="1">
            <a:off x="3059113" y="1298377"/>
            <a:ext cx="1400001" cy="25841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3485838" y="274272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948264" y="2393595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(2)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9" name="直線單箭頭接點 8"/>
          <p:cNvCxnSpPr/>
          <p:nvPr/>
        </p:nvCxnSpPr>
        <p:spPr>
          <a:xfrm>
            <a:off x="7474190" y="1874710"/>
            <a:ext cx="0" cy="37172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38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0244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45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46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47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49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250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0251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0252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0253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0254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0255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1448216" y="905989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(2)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4" name="直線單箭頭接點 23"/>
          <p:cNvCxnSpPr/>
          <p:nvPr/>
        </p:nvCxnSpPr>
        <p:spPr>
          <a:xfrm>
            <a:off x="2688397" y="1160480"/>
            <a:ext cx="11112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3452423" y="118178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7451725" y="2213253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(4)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7" name="直線單箭頭接點 26"/>
          <p:cNvCxnSpPr/>
          <p:nvPr/>
        </p:nvCxnSpPr>
        <p:spPr>
          <a:xfrm>
            <a:off x="6527211" y="1736813"/>
            <a:ext cx="1284876" cy="438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90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1268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69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0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1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2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3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4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1275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1276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1277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1278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1279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1448216" y="905989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(4)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5" name="直線單箭頭接點 24"/>
          <p:cNvCxnSpPr/>
          <p:nvPr/>
        </p:nvCxnSpPr>
        <p:spPr>
          <a:xfrm>
            <a:off x="2688397" y="1160480"/>
            <a:ext cx="11112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3452423" y="118178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660232" y="2213253"/>
            <a:ext cx="2450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結束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!return!</a:t>
            </a:r>
          </a:p>
          <a:p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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會回到</a:t>
            </a: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(2)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時的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for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迴圈繼續跑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8" name="直線單箭頭接點 27"/>
          <p:cNvCxnSpPr/>
          <p:nvPr/>
        </p:nvCxnSpPr>
        <p:spPr>
          <a:xfrm>
            <a:off x="6527211" y="1736813"/>
            <a:ext cx="1284876" cy="438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56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2292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3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4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7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298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2299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2300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2301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2302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2303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1259632" y="692696"/>
            <a:ext cx="1473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return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回到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/>
            </a:r>
            <a:b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</a:b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(4)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4" name="直線單箭頭接點 23"/>
          <p:cNvCxnSpPr/>
          <p:nvPr/>
        </p:nvCxnSpPr>
        <p:spPr>
          <a:xfrm>
            <a:off x="2688397" y="1160480"/>
            <a:ext cx="11112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3452423" y="118178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7451725" y="2213253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(6)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7" name="直線單箭頭接點 26"/>
          <p:cNvCxnSpPr/>
          <p:nvPr/>
        </p:nvCxnSpPr>
        <p:spPr>
          <a:xfrm>
            <a:off x="6527211" y="1736813"/>
            <a:ext cx="1284876" cy="438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60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3316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18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21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322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3323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3324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3325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3326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3327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1448216" y="905989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(6)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6" name="直線單箭頭接點 25"/>
          <p:cNvCxnSpPr/>
          <p:nvPr/>
        </p:nvCxnSpPr>
        <p:spPr>
          <a:xfrm>
            <a:off x="2688397" y="1160480"/>
            <a:ext cx="11112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452423" y="118178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7451725" y="2213253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(3)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9" name="直線單箭頭接點 28"/>
          <p:cNvCxnSpPr/>
          <p:nvPr/>
        </p:nvCxnSpPr>
        <p:spPr>
          <a:xfrm>
            <a:off x="6527211" y="1736813"/>
            <a:ext cx="1284876" cy="438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48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4340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1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2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3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346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4347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4348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4349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4350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4351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357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7451725" y="41497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1448216" y="905989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(3)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8" name="直線單箭頭接點 27"/>
          <p:cNvCxnSpPr/>
          <p:nvPr/>
        </p:nvCxnSpPr>
        <p:spPr>
          <a:xfrm>
            <a:off x="2688397" y="1160480"/>
            <a:ext cx="11112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452423" y="118178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542089" y="2213253"/>
            <a:ext cx="2350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結束</a:t>
            </a:r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!return!</a:t>
            </a:r>
          </a:p>
          <a:p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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會回到</a:t>
            </a: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(6)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時的</a:t>
            </a:r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for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迴圈繼續跑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31" name="直線單箭頭接點 30"/>
          <p:cNvCxnSpPr/>
          <p:nvPr/>
        </p:nvCxnSpPr>
        <p:spPr>
          <a:xfrm>
            <a:off x="6527211" y="1736813"/>
            <a:ext cx="1284876" cy="438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61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5364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65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66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67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69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370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5371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5372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5373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5374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5384" name="Text Box 24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1259632" y="692696"/>
            <a:ext cx="1473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return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回到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/>
            </a:r>
            <a:b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</a:b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(6)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7" name="直線單箭頭接點 26"/>
          <p:cNvCxnSpPr/>
          <p:nvPr/>
        </p:nvCxnSpPr>
        <p:spPr>
          <a:xfrm>
            <a:off x="2688397" y="1160480"/>
            <a:ext cx="11112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3452423" y="118178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7451725" y="2213253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(5)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30" name="直線單箭頭接點 29"/>
          <p:cNvCxnSpPr/>
          <p:nvPr/>
        </p:nvCxnSpPr>
        <p:spPr>
          <a:xfrm>
            <a:off x="6527211" y="1736813"/>
            <a:ext cx="1284876" cy="438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50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7412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8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7420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7422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7423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6443663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7451725" y="41497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1448216" y="905989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(5)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9" name="直線單箭頭接點 28"/>
          <p:cNvCxnSpPr/>
          <p:nvPr/>
        </p:nvCxnSpPr>
        <p:spPr>
          <a:xfrm>
            <a:off x="2688397" y="1160480"/>
            <a:ext cx="11112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3452423" y="118178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6542089" y="2213253"/>
            <a:ext cx="2350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結束</a:t>
            </a:r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!return!</a:t>
            </a:r>
          </a:p>
          <a:p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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會回到</a:t>
            </a: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(6)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時的</a:t>
            </a:r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for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迴圈繼續跑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32" name="直線單箭頭接點 31"/>
          <p:cNvCxnSpPr/>
          <p:nvPr/>
        </p:nvCxnSpPr>
        <p:spPr>
          <a:xfrm>
            <a:off x="6527211" y="1736813"/>
            <a:ext cx="1284876" cy="438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97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8436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37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38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39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40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41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442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8443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8444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8445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8446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8447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7451725" y="4652963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6443663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1259632" y="692696"/>
            <a:ext cx="1473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return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回到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/>
            </a:r>
            <a:b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</a:b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(6)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8" name="直線單箭頭接點 27"/>
          <p:cNvCxnSpPr/>
          <p:nvPr/>
        </p:nvCxnSpPr>
        <p:spPr>
          <a:xfrm>
            <a:off x="2688397" y="1160480"/>
            <a:ext cx="11112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452423" y="118178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31" name="直線單箭頭接點 30"/>
          <p:cNvCxnSpPr/>
          <p:nvPr/>
        </p:nvCxnSpPr>
        <p:spPr>
          <a:xfrm>
            <a:off x="6527211" y="1736813"/>
            <a:ext cx="1284876" cy="438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32"/>
          <p:cNvSpPr txBox="1"/>
          <p:nvPr/>
        </p:nvSpPr>
        <p:spPr>
          <a:xfrm>
            <a:off x="6542089" y="2213253"/>
            <a:ext cx="2350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結束</a:t>
            </a:r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!return!</a:t>
            </a:r>
          </a:p>
          <a:p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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會回到</a:t>
            </a: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(2)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時的</a:t>
            </a:r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for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迴圈繼續跑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98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19460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1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2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3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66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9467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9468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9469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9470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9471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7451725" y="5157788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19480" name="Text Box 24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6443663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1259632" y="692696"/>
            <a:ext cx="1473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return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回到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/>
            </a:r>
            <a:b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</a:b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(2)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7" name="直線單箭頭接點 26"/>
          <p:cNvCxnSpPr/>
          <p:nvPr/>
        </p:nvCxnSpPr>
        <p:spPr>
          <a:xfrm>
            <a:off x="2688397" y="1160480"/>
            <a:ext cx="11112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3452423" y="118178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9" name="直線單箭頭接點 28"/>
          <p:cNvCxnSpPr/>
          <p:nvPr/>
        </p:nvCxnSpPr>
        <p:spPr>
          <a:xfrm>
            <a:off x="6527211" y="1736813"/>
            <a:ext cx="1284876" cy="438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/>
          <p:cNvSpPr txBox="1"/>
          <p:nvPr/>
        </p:nvSpPr>
        <p:spPr>
          <a:xfrm>
            <a:off x="6542089" y="2213253"/>
            <a:ext cx="2350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結束</a:t>
            </a:r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!return!</a:t>
            </a:r>
          </a:p>
          <a:p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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會回到</a:t>
            </a: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(1)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時的</a:t>
            </a:r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for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迴圈繼續跑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29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0484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85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86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87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88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490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0491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0492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0494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0495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7451725" y="5661025"/>
            <a:ext cx="720725" cy="431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0503" name="Text Box 23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20504" name="Text Box 24"/>
          <p:cNvSpPr txBox="1">
            <a:spLocks noChangeArrowheads="1"/>
          </p:cNvSpPr>
          <p:nvPr/>
        </p:nvSpPr>
        <p:spPr bwMode="auto">
          <a:xfrm>
            <a:off x="6443663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1259632" y="692696"/>
            <a:ext cx="1473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return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回到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/>
            </a:r>
            <a:b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</a:b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(1)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  <p:cxnSp>
        <p:nvCxnSpPr>
          <p:cNvPr id="26" name="直線單箭頭接點 25"/>
          <p:cNvCxnSpPr/>
          <p:nvPr/>
        </p:nvCxnSpPr>
        <p:spPr>
          <a:xfrm>
            <a:off x="2688397" y="1160480"/>
            <a:ext cx="11112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452423" y="118178"/>
            <a:ext cx="56581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id){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1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&lt;= 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N ;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visited[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depth[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] = depth[id] + 1;</a:t>
            </a:r>
          </a:p>
          <a:p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14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8" name="直線單箭頭接點 27"/>
          <p:cNvCxnSpPr/>
          <p:nvPr/>
        </p:nvCxnSpPr>
        <p:spPr>
          <a:xfrm>
            <a:off x="6527211" y="1736813"/>
            <a:ext cx="1284876" cy="438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28"/>
          <p:cNvSpPr txBox="1"/>
          <p:nvPr/>
        </p:nvSpPr>
        <p:spPr>
          <a:xfrm>
            <a:off x="6542089" y="2213253"/>
            <a:ext cx="2350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結束</a:t>
            </a:r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!return!</a:t>
            </a:r>
          </a:p>
          <a:p>
            <a:r>
              <a:rPr lang="en-US" altLang="zh-TW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</a:t>
            </a:r>
            <a:r>
              <a:rPr lang="zh-TW" altLang="en-US" dirty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會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回到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main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去</a:t>
            </a:r>
            <a:endParaRPr lang="en-US" altLang="zh-TW" dirty="0" smtClean="0">
              <a:latin typeface="Courier New" pitchFamily="49" charset="0"/>
              <a:ea typeface="微軟正黑體" pitchFamily="34" charset="-120"/>
              <a:cs typeface="Courier New" pitchFamily="49" charset="0"/>
              <a:sym typeface="Wingdings" pitchFamily="2" charset="2"/>
            </a:endParaRPr>
          </a:p>
          <a:p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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結束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  <a:sym typeface="Wingdings" pitchFamily="2" charset="2"/>
              </a:rPr>
              <a:t>!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43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1508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09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10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11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12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14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1515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1516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1517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1518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1519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2484438" y="2636838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2555875" y="35734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1523" name="Text Box 19"/>
          <p:cNvSpPr txBox="1">
            <a:spLocks noChangeArrowheads="1"/>
          </p:cNvSpPr>
          <p:nvPr/>
        </p:nvSpPr>
        <p:spPr bwMode="auto">
          <a:xfrm>
            <a:off x="2124075" y="48688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4932363" y="4797425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1526" name="Text Box 22"/>
          <p:cNvSpPr txBox="1">
            <a:spLocks noChangeArrowheads="1"/>
          </p:cNvSpPr>
          <p:nvPr/>
        </p:nvSpPr>
        <p:spPr bwMode="auto">
          <a:xfrm>
            <a:off x="5364163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21527" name="Text Box 23"/>
          <p:cNvSpPr txBox="1">
            <a:spLocks noChangeArrowheads="1"/>
          </p:cNvSpPr>
          <p:nvPr/>
        </p:nvSpPr>
        <p:spPr bwMode="auto">
          <a:xfrm>
            <a:off x="6443663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21528" name="Text Box 24"/>
          <p:cNvSpPr txBox="1">
            <a:spLocks noChangeArrowheads="1"/>
          </p:cNvSpPr>
          <p:nvPr/>
        </p:nvSpPr>
        <p:spPr bwMode="auto">
          <a:xfrm>
            <a:off x="4716463" y="5300663"/>
            <a:ext cx="38779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latin typeface="華康儷中黑" pitchFamily="49" charset="-120"/>
                <a:ea typeface="華康儷中黑" pitchFamily="49" charset="-120"/>
              </a:rPr>
              <a:t>print</a:t>
            </a:r>
            <a:r>
              <a:rPr lang="zh-TW" altLang="en-US" sz="2400" dirty="0" smtClean="0">
                <a:latin typeface="華康儷中黑" pitchFamily="49" charset="-120"/>
                <a:ea typeface="華康儷中黑" pitchFamily="49" charset="-120"/>
              </a:rPr>
              <a:t>出來的：</a:t>
            </a:r>
            <a:r>
              <a:rPr lang="en-US" altLang="zh-TW" sz="2400" dirty="0">
                <a:latin typeface="華康儷中黑" pitchFamily="49" charset="-120"/>
                <a:ea typeface="華康儷中黑" pitchFamily="49" charset="-120"/>
              </a:rPr>
              <a:t>1 2 4 6 3 5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633902" y="692695"/>
            <a:ext cx="3547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return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回到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/>
            </a:r>
            <a:b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</a:b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main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裡的</a:t>
            </a:r>
            <a:r>
              <a:rPr lang="en-US" altLang="zh-TW" dirty="0" err="1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dfs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(1)</a:t>
            </a:r>
            <a:r>
              <a:rPr lang="zh-TW" altLang="en-US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後，等於完成</a:t>
            </a:r>
            <a:r>
              <a:rPr lang="en-US" altLang="zh-TW" dirty="0" smtClean="0">
                <a:latin typeface="Courier New" pitchFamily="49" charset="0"/>
                <a:ea typeface="微軟正黑體" pitchFamily="34" charset="-120"/>
                <a:cs typeface="Courier New" pitchFamily="49" charset="0"/>
              </a:rPr>
              <a:t>~</a:t>
            </a:r>
            <a:endParaRPr lang="zh-TW" altLang="en-US" dirty="0">
              <a:latin typeface="Courier New" pitchFamily="49" charset="0"/>
              <a:ea typeface="微軟正黑體" pitchFamily="34" charset="-12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04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你可能有聽過所謂的</a:t>
            </a:r>
            <a:r>
              <a:rPr lang="en-US" altLang="zh-TW" dirty="0" smtClean="0"/>
              <a:t>“</a:t>
            </a:r>
            <a:r>
              <a:rPr lang="zh-TW" altLang="en-US" dirty="0" smtClean="0"/>
              <a:t>暴搜</a:t>
            </a:r>
            <a:r>
              <a:rPr lang="en-US" altLang="zh-TW" dirty="0" smtClean="0"/>
              <a:t>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DFS</a:t>
            </a:r>
            <a:r>
              <a:rPr lang="zh-TW" altLang="en-US" dirty="0" smtClean="0"/>
              <a:t>的變化型，本來是只找一種走法把圖走過，變成試過所有走法</a:t>
            </a:r>
            <a:endParaRPr lang="en-US" altLang="zh-TW" dirty="0" smtClean="0"/>
          </a:p>
          <a:p>
            <a:r>
              <a:rPr lang="zh-TW" altLang="en-US" dirty="0" smtClean="0"/>
              <a:t>關鍵點在於</a:t>
            </a:r>
            <a:r>
              <a:rPr lang="en-US" altLang="zh-TW" dirty="0" smtClean="0"/>
              <a:t>: </a:t>
            </a:r>
            <a:r>
              <a:rPr lang="zh-TW" altLang="en-US" dirty="0" smtClean="0"/>
              <a:t>自己的鄰居都走完</a:t>
            </a:r>
            <a:r>
              <a:rPr lang="en-US" altLang="zh-TW" dirty="0" smtClean="0"/>
              <a:t>return</a:t>
            </a:r>
            <a:r>
              <a:rPr lang="zh-TW" altLang="en-US" dirty="0" smtClean="0"/>
              <a:t>回來後，把自己設回沒有走過。</a:t>
            </a:r>
            <a:endParaRPr lang="en-US" altLang="zh-TW" dirty="0" smtClean="0"/>
          </a:p>
          <a:p>
            <a:r>
              <a:rPr lang="zh-TW" altLang="en-US" dirty="0"/>
              <a:t>或者反過來說是每個鄰居下去走過以後</a:t>
            </a:r>
            <a:r>
              <a:rPr lang="zh-TW" altLang="en-US" dirty="0" smtClean="0"/>
              <a:t>，設回沒走過</a:t>
            </a:r>
            <a:endParaRPr lang="en-US" altLang="zh-TW" dirty="0" smtClean="0"/>
          </a:p>
          <a:p>
            <a:r>
              <a:rPr lang="zh-TW" altLang="en-US" dirty="0"/>
              <a:t>通常需要一個暫存的陣列</a:t>
            </a:r>
            <a:r>
              <a:rPr lang="zh-TW" altLang="en-US" dirty="0" smtClean="0"/>
              <a:t>放置</a:t>
            </a:r>
            <a:r>
              <a:rPr lang="zh-TW" altLang="en-US" dirty="0"/>
              <a:t>目前走訪的</a:t>
            </a:r>
            <a:r>
              <a:rPr lang="zh-TW" altLang="en-US" dirty="0" smtClean="0"/>
              <a:t>順序，走到底再一次印出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340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43608" y="-27384"/>
            <a:ext cx="6479659" cy="70788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N = # node;</a:t>
            </a:r>
          </a:p>
          <a:p>
            <a:r>
              <a:rPr lang="en-US" altLang="zh-TW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map[N+1][N+1] = {{…},{…},…};</a:t>
            </a:r>
          </a:p>
          <a:p>
            <a:r>
              <a:rPr lang="en-US" altLang="zh-TW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visited[N+1] = {0};</a:t>
            </a:r>
          </a:p>
          <a:p>
            <a:r>
              <a:rPr lang="en-US" altLang="zh-TW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path[N+1];</a:t>
            </a:r>
            <a:endParaRPr lang="en-US" altLang="zh-TW" sz="1600" dirty="0">
              <a:latin typeface="Courier New" pitchFamily="49" charset="0"/>
              <a:cs typeface="Courier New" pitchFamily="49" charset="0"/>
            </a:endParaRPr>
          </a:p>
          <a:p>
            <a:endParaRPr lang="en-US" altLang="zh-TW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600" b="1" dirty="0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id, </a:t>
            </a:r>
            <a:r>
              <a:rPr lang="en-US" altLang="zh-TW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depth){</a:t>
            </a:r>
          </a:p>
          <a:p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zh-TW" altLang="en-US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;</a:t>
            </a:r>
            <a:endParaRPr lang="en-US" altLang="zh-TW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600" b="1" dirty="0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( depth &gt;= N ){</a:t>
            </a:r>
          </a:p>
          <a:p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altLang="zh-TW" sz="1600" b="1" dirty="0" smtClean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= 0 ;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&lt; N ;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++ )</a:t>
            </a:r>
          </a:p>
          <a:p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(“ %d”, path[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]);</a:t>
            </a:r>
          </a:p>
          <a:p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putchar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(‘\n’);</a:t>
            </a:r>
          </a:p>
          <a:p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altLang="zh-TW" sz="1600" b="1" dirty="0" smtClean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}</a:t>
            </a:r>
          </a:p>
          <a:p>
            <a:r>
              <a:rPr lang="en-US" altLang="zh-TW" sz="1600" b="1" dirty="0" smtClean="0">
                <a:latin typeface="Courier New" pitchFamily="49" charset="0"/>
                <a:cs typeface="Courier New" pitchFamily="49" charset="0"/>
              </a:rPr>
              <a:t>    for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= 1 ;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&lt;= N ;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++ ){</a:t>
            </a:r>
          </a:p>
          <a:p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TW" sz="1600" b="1" dirty="0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( map[id][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] == 1 &amp;&amp; visited[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] == 0 ) {</a:t>
            </a:r>
          </a:p>
          <a:p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       visited[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       path[depth] =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, depth + 1);</a:t>
            </a:r>
          </a:p>
          <a:p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       visited[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] = 0;</a:t>
            </a:r>
            <a:r>
              <a:rPr lang="zh-TW" altLang="en-US" sz="16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altLang="zh-TW" sz="1600" dirty="0" smtClean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  <a:cs typeface="Courier New" pitchFamily="49" charset="0"/>
              </a:rPr>
              <a:t>//</a:t>
            </a:r>
            <a:r>
              <a:rPr lang="zh-TW" altLang="en-US" sz="1600" dirty="0" smtClean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  <a:cs typeface="Courier New" pitchFamily="49" charset="0"/>
              </a:rPr>
              <a:t> 還原</a:t>
            </a:r>
            <a:r>
              <a:rPr lang="en-US" altLang="zh-TW" sz="1600" dirty="0" smtClean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  <a:cs typeface="Courier New" pitchFamily="49" charset="0"/>
              </a:rPr>
              <a:t>!</a:t>
            </a:r>
          </a:p>
          <a:p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}   </a:t>
            </a:r>
          </a:p>
          <a:p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altLang="zh-TW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main(){</a:t>
            </a:r>
          </a:p>
          <a:p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 visited[1] = 1;</a:t>
            </a:r>
          </a:p>
          <a:p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path[0] = 1;</a:t>
            </a:r>
          </a:p>
          <a:p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altLang="zh-TW" sz="1600" dirty="0" err="1" smtClean="0">
                <a:latin typeface="Courier New" pitchFamily="49" charset="0"/>
                <a:cs typeface="Courier New" pitchFamily="49" charset="0"/>
              </a:rPr>
              <a:t>dfs</a:t>
            </a: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(1, 1);</a:t>
            </a:r>
            <a:endParaRPr lang="en-US" altLang="zh-TW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zh-TW" altLang="en-US" sz="16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59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廣度優先搜尋</a:t>
            </a:r>
          </a:p>
        </p:txBody>
      </p:sp>
      <p:grpSp>
        <p:nvGrpSpPr>
          <p:cNvPr id="22532" name="Group 4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2533" name="Line 5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534" name="Line 6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535" name="Line 7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536" name="Line 8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537" name="Line 9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538" name="Line 10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539" name="Oval 11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540" name="Oval 12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541" name="Oval 13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542" name="Oval 14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543" name="Oval 15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544" name="Oval 16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2051050" y="5734050"/>
            <a:ext cx="360363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2411413" y="25654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38526" y="5922406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佇列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(Queue)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648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廣度優先搜尋</a:t>
            </a:r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3556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3557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3558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3559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3560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3561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3562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563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FF99CC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564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FF99CC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565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566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567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2411413" y="25654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2051050" y="5734050"/>
            <a:ext cx="360363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24844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29162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3573" name="Text Box 21"/>
          <p:cNvSpPr txBox="1">
            <a:spLocks noChangeArrowheads="1"/>
          </p:cNvSpPr>
          <p:nvPr/>
        </p:nvSpPr>
        <p:spPr bwMode="auto">
          <a:xfrm>
            <a:off x="2555875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5435600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3576" name="AutoShape 24"/>
          <p:cNvSpPr>
            <a:spLocks noChangeArrowheads="1"/>
          </p:cNvSpPr>
          <p:nvPr/>
        </p:nvSpPr>
        <p:spPr bwMode="auto">
          <a:xfrm>
            <a:off x="1331913" y="5805488"/>
            <a:ext cx="576262" cy="431800"/>
          </a:xfrm>
          <a:prstGeom prst="rightArrow">
            <a:avLst>
              <a:gd name="adj1" fmla="val 36028"/>
              <a:gd name="adj2" fmla="val 56984"/>
            </a:avLst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595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廣度優先搜尋</a:t>
            </a: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4580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4581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4582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4583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4584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4585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4586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4587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FFCC99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4588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4589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FF99CC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590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FF99CC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4591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2411413" y="25654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24844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29162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2555875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4598" name="Text Box 22"/>
          <p:cNvSpPr txBox="1">
            <a:spLocks noChangeArrowheads="1"/>
          </p:cNvSpPr>
          <p:nvPr/>
        </p:nvSpPr>
        <p:spPr bwMode="auto">
          <a:xfrm>
            <a:off x="5435600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4599" name="AutoShape 23"/>
          <p:cNvSpPr>
            <a:spLocks noChangeArrowheads="1"/>
          </p:cNvSpPr>
          <p:nvPr/>
        </p:nvSpPr>
        <p:spPr bwMode="auto">
          <a:xfrm>
            <a:off x="1835150" y="5805488"/>
            <a:ext cx="576263" cy="431800"/>
          </a:xfrm>
          <a:prstGeom prst="rightArrow">
            <a:avLst>
              <a:gd name="adj1" fmla="val 36028"/>
              <a:gd name="adj2" fmla="val 56984"/>
            </a:avLst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4600" name="Text Box 24"/>
          <p:cNvSpPr txBox="1">
            <a:spLocks noChangeArrowheads="1"/>
          </p:cNvSpPr>
          <p:nvPr/>
        </p:nvSpPr>
        <p:spPr bwMode="auto">
          <a:xfrm>
            <a:off x="6011863" y="4365625"/>
            <a:ext cx="2851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2000">
                <a:latin typeface="華康儷中黑" pitchFamily="49" charset="-120"/>
                <a:ea typeface="華康儷中黑" pitchFamily="49" charset="-120"/>
              </a:rPr>
              <a:t>咖啡色：已經走過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橘色：目前所在位置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皮膚色：已在</a:t>
            </a:r>
            <a:r>
              <a:rPr kumimoji="0" lang="en-US" altLang="zh-TW" sz="2000">
                <a:latin typeface="華康儷中黑" pitchFamily="49" charset="-120"/>
                <a:ea typeface="華康儷中黑" pitchFamily="49" charset="-120"/>
              </a:rPr>
              <a:t>queue</a:t>
            </a:r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中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粉紅色：此次加入</a:t>
            </a:r>
            <a:r>
              <a:rPr kumimoji="0" lang="en-US" altLang="zh-TW" sz="2000">
                <a:latin typeface="華康儷中黑" pitchFamily="49" charset="-120"/>
                <a:ea typeface="華康儷中黑" pitchFamily="49" charset="-120"/>
              </a:rPr>
              <a:t>queue</a:t>
            </a: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33480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37798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4603" name="Text Box 27"/>
          <p:cNvSpPr txBox="1">
            <a:spLocks noChangeArrowheads="1"/>
          </p:cNvSpPr>
          <p:nvPr/>
        </p:nvSpPr>
        <p:spPr bwMode="auto">
          <a:xfrm>
            <a:off x="2339975" y="46529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4604" name="Text Box 28"/>
          <p:cNvSpPr txBox="1">
            <a:spLocks noChangeArrowheads="1"/>
          </p:cNvSpPr>
          <p:nvPr/>
        </p:nvSpPr>
        <p:spPr bwMode="auto">
          <a:xfrm>
            <a:off x="4211638" y="4508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</p:spTree>
    <p:extLst>
      <p:ext uri="{BB962C8B-B14F-4D97-AF65-F5344CB8AC3E}">
        <p14:creationId xmlns:p14="http://schemas.microsoft.com/office/powerpoint/2010/main" val="39731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廣度優先搜尋</a:t>
            </a:r>
          </a:p>
        </p:txBody>
      </p:sp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5604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605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606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607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608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609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610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5611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5612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5613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FFCC99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5614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FFCC99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5615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2411413" y="25654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29162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2555875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5435600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5622" name="AutoShape 22"/>
          <p:cNvSpPr>
            <a:spLocks noChangeArrowheads="1"/>
          </p:cNvSpPr>
          <p:nvPr/>
        </p:nvSpPr>
        <p:spPr bwMode="auto">
          <a:xfrm>
            <a:off x="2266950" y="5805488"/>
            <a:ext cx="576263" cy="431800"/>
          </a:xfrm>
          <a:prstGeom prst="rightArrow">
            <a:avLst>
              <a:gd name="adj1" fmla="val 36028"/>
              <a:gd name="adj2" fmla="val 56984"/>
            </a:avLst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5623" name="Text Box 23"/>
          <p:cNvSpPr txBox="1">
            <a:spLocks noChangeArrowheads="1"/>
          </p:cNvSpPr>
          <p:nvPr/>
        </p:nvSpPr>
        <p:spPr bwMode="auto">
          <a:xfrm>
            <a:off x="6011863" y="4365625"/>
            <a:ext cx="2851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2000">
                <a:latin typeface="華康儷中黑" pitchFamily="49" charset="-120"/>
                <a:ea typeface="華康儷中黑" pitchFamily="49" charset="-120"/>
              </a:rPr>
              <a:t>咖啡色：已經走過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橘色：目前所在位置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皮膚色：已在</a:t>
            </a:r>
            <a:r>
              <a:rPr kumimoji="0" lang="en-US" altLang="zh-TW" sz="2000">
                <a:latin typeface="華康儷中黑" pitchFamily="49" charset="-120"/>
                <a:ea typeface="華康儷中黑" pitchFamily="49" charset="-120"/>
              </a:rPr>
              <a:t>queue</a:t>
            </a:r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中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粉紅色：此次加入</a:t>
            </a:r>
            <a:r>
              <a:rPr kumimoji="0" lang="en-US" altLang="zh-TW" sz="2000">
                <a:latin typeface="華康儷中黑" pitchFamily="49" charset="-120"/>
                <a:ea typeface="華康儷中黑" pitchFamily="49" charset="-120"/>
              </a:rPr>
              <a:t>queue</a:t>
            </a:r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33480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37798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2339975" y="46529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4211638" y="4508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</p:spTree>
    <p:extLst>
      <p:ext uri="{BB962C8B-B14F-4D97-AF65-F5344CB8AC3E}">
        <p14:creationId xmlns:p14="http://schemas.microsoft.com/office/powerpoint/2010/main" val="60300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廣度優先搜尋</a:t>
            </a: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7652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7653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7654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7655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7656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7657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7658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7659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7660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7661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7662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FFCC99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7663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2411413" y="25654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2555875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5435600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7669" name="AutoShape 21"/>
          <p:cNvSpPr>
            <a:spLocks noChangeArrowheads="1"/>
          </p:cNvSpPr>
          <p:nvPr/>
        </p:nvSpPr>
        <p:spPr bwMode="auto">
          <a:xfrm>
            <a:off x="2700338" y="5805488"/>
            <a:ext cx="576262" cy="431800"/>
          </a:xfrm>
          <a:prstGeom prst="rightArrow">
            <a:avLst>
              <a:gd name="adj1" fmla="val 36028"/>
              <a:gd name="adj2" fmla="val 56984"/>
            </a:avLst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6011863" y="4365625"/>
            <a:ext cx="2851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2000">
                <a:latin typeface="華康儷中黑" pitchFamily="49" charset="-120"/>
                <a:ea typeface="華康儷中黑" pitchFamily="49" charset="-120"/>
              </a:rPr>
              <a:t>咖啡色：已經走過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橘色：目前所在位置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皮膚色：已在</a:t>
            </a:r>
            <a:r>
              <a:rPr kumimoji="0" lang="en-US" altLang="zh-TW" sz="2000">
                <a:latin typeface="華康儷中黑" pitchFamily="49" charset="-120"/>
                <a:ea typeface="華康儷中黑" pitchFamily="49" charset="-120"/>
              </a:rPr>
              <a:t>queue</a:t>
            </a:r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中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粉紅色：此次加入</a:t>
            </a:r>
            <a:r>
              <a:rPr kumimoji="0" lang="en-US" altLang="zh-TW" sz="2000">
                <a:latin typeface="華康儷中黑" pitchFamily="49" charset="-120"/>
                <a:ea typeface="華康儷中黑" pitchFamily="49" charset="-120"/>
              </a:rPr>
              <a:t>queue</a:t>
            </a: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33480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37798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2339975" y="46529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4211638" y="4508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</p:spTree>
    <p:extLst>
      <p:ext uri="{BB962C8B-B14F-4D97-AF65-F5344CB8AC3E}">
        <p14:creationId xmlns:p14="http://schemas.microsoft.com/office/powerpoint/2010/main" val="415862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廣度優先搜尋</a:t>
            </a: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8676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8677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8678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8679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8680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8681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8682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8683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8684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8685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8686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8687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FF99CC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2411413" y="25654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2555875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5435600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8692" name="AutoShape 20"/>
          <p:cNvSpPr>
            <a:spLocks noChangeArrowheads="1"/>
          </p:cNvSpPr>
          <p:nvPr/>
        </p:nvSpPr>
        <p:spPr bwMode="auto">
          <a:xfrm>
            <a:off x="3132138" y="5805488"/>
            <a:ext cx="576262" cy="431800"/>
          </a:xfrm>
          <a:prstGeom prst="rightArrow">
            <a:avLst>
              <a:gd name="adj1" fmla="val 36028"/>
              <a:gd name="adj2" fmla="val 56984"/>
            </a:avLst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6011863" y="4365625"/>
            <a:ext cx="2851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2000">
                <a:latin typeface="華康儷中黑" pitchFamily="49" charset="-120"/>
                <a:ea typeface="華康儷中黑" pitchFamily="49" charset="-120"/>
              </a:rPr>
              <a:t>咖啡色：已經走過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橘色：目前所在位置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皮膚色：已在</a:t>
            </a:r>
            <a:r>
              <a:rPr kumimoji="0" lang="en-US" altLang="zh-TW" sz="2000">
                <a:latin typeface="華康儷中黑" pitchFamily="49" charset="-120"/>
                <a:ea typeface="華康儷中黑" pitchFamily="49" charset="-120"/>
              </a:rPr>
              <a:t>queue</a:t>
            </a:r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中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粉紅色：此次加入</a:t>
            </a:r>
            <a:r>
              <a:rPr kumimoji="0" lang="en-US" altLang="zh-TW" sz="2000">
                <a:latin typeface="華康儷中黑" pitchFamily="49" charset="-120"/>
                <a:ea typeface="華康儷中黑" pitchFamily="49" charset="-120"/>
              </a:rPr>
              <a:t>queue</a:t>
            </a:r>
          </a:p>
        </p:txBody>
      </p:sp>
      <p:sp>
        <p:nvSpPr>
          <p:cNvPr id="28695" name="Rectangle 23"/>
          <p:cNvSpPr>
            <a:spLocks noChangeArrowheads="1"/>
          </p:cNvSpPr>
          <p:nvPr/>
        </p:nvSpPr>
        <p:spPr bwMode="auto">
          <a:xfrm>
            <a:off x="37798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8696" name="Text Box 24"/>
          <p:cNvSpPr txBox="1">
            <a:spLocks noChangeArrowheads="1"/>
          </p:cNvSpPr>
          <p:nvPr/>
        </p:nvSpPr>
        <p:spPr bwMode="auto">
          <a:xfrm>
            <a:off x="2339975" y="46529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8697" name="Text Box 25"/>
          <p:cNvSpPr txBox="1">
            <a:spLocks noChangeArrowheads="1"/>
          </p:cNvSpPr>
          <p:nvPr/>
        </p:nvSpPr>
        <p:spPr bwMode="auto">
          <a:xfrm>
            <a:off x="4211638" y="4508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8698" name="Rectangle 26"/>
          <p:cNvSpPr>
            <a:spLocks noChangeArrowheads="1"/>
          </p:cNvSpPr>
          <p:nvPr/>
        </p:nvSpPr>
        <p:spPr bwMode="auto">
          <a:xfrm>
            <a:off x="42116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8699" name="Text Box 27"/>
          <p:cNvSpPr txBox="1">
            <a:spLocks noChangeArrowheads="1"/>
          </p:cNvSpPr>
          <p:nvPr/>
        </p:nvSpPr>
        <p:spPr bwMode="auto">
          <a:xfrm>
            <a:off x="6588125" y="31416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</p:spTree>
    <p:extLst>
      <p:ext uri="{BB962C8B-B14F-4D97-AF65-F5344CB8AC3E}">
        <p14:creationId xmlns:p14="http://schemas.microsoft.com/office/powerpoint/2010/main" val="93979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廣度優先搜尋</a:t>
            </a:r>
          </a:p>
        </p:txBody>
      </p:sp>
      <p:grpSp>
        <p:nvGrpSpPr>
          <p:cNvPr id="29699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29700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9701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9702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9706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9707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9708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9709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9710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9711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2411413" y="25654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2555875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5435600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9716" name="AutoShape 20"/>
          <p:cNvSpPr>
            <a:spLocks noChangeArrowheads="1"/>
          </p:cNvSpPr>
          <p:nvPr/>
        </p:nvSpPr>
        <p:spPr bwMode="auto">
          <a:xfrm>
            <a:off x="3490913" y="5805488"/>
            <a:ext cx="576262" cy="431800"/>
          </a:xfrm>
          <a:prstGeom prst="rightArrow">
            <a:avLst>
              <a:gd name="adj1" fmla="val 36028"/>
              <a:gd name="adj2" fmla="val 56984"/>
            </a:avLst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6011863" y="4365625"/>
            <a:ext cx="2851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2000">
                <a:latin typeface="華康儷中黑" pitchFamily="49" charset="-120"/>
                <a:ea typeface="華康儷中黑" pitchFamily="49" charset="-120"/>
              </a:rPr>
              <a:t>咖啡色：已經走過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橘色：目前所在位置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皮膚色：已在</a:t>
            </a:r>
            <a:r>
              <a:rPr kumimoji="0" lang="en-US" altLang="zh-TW" sz="2000">
                <a:latin typeface="華康儷中黑" pitchFamily="49" charset="-120"/>
                <a:ea typeface="華康儷中黑" pitchFamily="49" charset="-120"/>
              </a:rPr>
              <a:t>queue</a:t>
            </a:r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中</a:t>
            </a:r>
          </a:p>
          <a:p>
            <a:r>
              <a:rPr kumimoji="0" lang="zh-TW" altLang="en-US" sz="2000">
                <a:latin typeface="華康儷中黑" pitchFamily="49" charset="-120"/>
                <a:ea typeface="華康儷中黑" pitchFamily="49" charset="-120"/>
              </a:rPr>
              <a:t>粉紅色：此次加入</a:t>
            </a:r>
            <a:r>
              <a:rPr kumimoji="0" lang="en-US" altLang="zh-TW" sz="2000">
                <a:latin typeface="華康儷中黑" pitchFamily="49" charset="-120"/>
                <a:ea typeface="華康儷中黑" pitchFamily="49" charset="-120"/>
              </a:rPr>
              <a:t>queue</a:t>
            </a: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2339975" y="46529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4211638" y="4508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4211638" y="5734050"/>
            <a:ext cx="360362" cy="7191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6588125" y="31416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</p:spTree>
    <p:extLst>
      <p:ext uri="{BB962C8B-B14F-4D97-AF65-F5344CB8AC3E}">
        <p14:creationId xmlns:p14="http://schemas.microsoft.com/office/powerpoint/2010/main" val="280963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廣度優先搜尋</a:t>
            </a:r>
          </a:p>
        </p:txBody>
      </p:sp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3059113" y="2060575"/>
            <a:ext cx="3482975" cy="3411538"/>
            <a:chOff x="1746" y="1298"/>
            <a:chExt cx="2194" cy="2149"/>
          </a:xfrm>
        </p:grpSpPr>
        <p:sp>
          <p:nvSpPr>
            <p:cNvPr id="30724" name="Line 4"/>
            <p:cNvSpPr>
              <a:spLocks noChangeShapeType="1"/>
            </p:cNvSpPr>
            <p:nvPr/>
          </p:nvSpPr>
          <p:spPr bwMode="auto">
            <a:xfrm>
              <a:off x="1959" y="1583"/>
              <a:ext cx="142" cy="7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25" name="Line 5"/>
            <p:cNvSpPr>
              <a:spLocks noChangeShapeType="1"/>
            </p:cNvSpPr>
            <p:nvPr/>
          </p:nvSpPr>
          <p:spPr bwMode="auto">
            <a:xfrm flipH="1">
              <a:off x="2018" y="2433"/>
              <a:ext cx="153" cy="7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26" name="Line 6"/>
            <p:cNvSpPr>
              <a:spLocks noChangeShapeType="1"/>
            </p:cNvSpPr>
            <p:nvPr/>
          </p:nvSpPr>
          <p:spPr bwMode="auto">
            <a:xfrm>
              <a:off x="2029" y="1583"/>
              <a:ext cx="8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27" name="Line 7"/>
            <p:cNvSpPr>
              <a:spLocks noChangeShapeType="1"/>
            </p:cNvSpPr>
            <p:nvPr/>
          </p:nvSpPr>
          <p:spPr bwMode="auto">
            <a:xfrm>
              <a:off x="3093" y="1583"/>
              <a:ext cx="14" cy="11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28" name="Line 8"/>
            <p:cNvSpPr>
              <a:spLocks noChangeShapeType="1"/>
            </p:cNvSpPr>
            <p:nvPr/>
          </p:nvSpPr>
          <p:spPr bwMode="auto">
            <a:xfrm flipV="1">
              <a:off x="3152" y="2205"/>
              <a:ext cx="59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 flipH="1" flipV="1">
              <a:off x="2109" y="2341"/>
              <a:ext cx="1043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30" name="Oval 10"/>
            <p:cNvSpPr>
              <a:spLocks noChangeArrowheads="1"/>
            </p:cNvSpPr>
            <p:nvPr/>
          </p:nvSpPr>
          <p:spPr bwMode="auto">
            <a:xfrm>
              <a:off x="1746" y="129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30731" name="Oval 11"/>
            <p:cNvSpPr>
              <a:spLocks noChangeArrowheads="1"/>
            </p:cNvSpPr>
            <p:nvPr/>
          </p:nvSpPr>
          <p:spPr bwMode="auto">
            <a:xfrm>
              <a:off x="2809" y="1370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0732" name="Oval 12"/>
            <p:cNvSpPr>
              <a:spLocks noChangeArrowheads="1"/>
            </p:cNvSpPr>
            <p:nvPr/>
          </p:nvSpPr>
          <p:spPr bwMode="auto">
            <a:xfrm>
              <a:off x="1888" y="2148"/>
              <a:ext cx="425" cy="426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0733" name="Oval 13"/>
            <p:cNvSpPr>
              <a:spLocks noChangeArrowheads="1"/>
            </p:cNvSpPr>
            <p:nvPr/>
          </p:nvSpPr>
          <p:spPr bwMode="auto">
            <a:xfrm>
              <a:off x="1746" y="3022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0734" name="Oval 14"/>
            <p:cNvSpPr>
              <a:spLocks noChangeArrowheads="1"/>
            </p:cNvSpPr>
            <p:nvPr/>
          </p:nvSpPr>
          <p:spPr bwMode="auto">
            <a:xfrm>
              <a:off x="2880" y="2568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30735" name="Oval 15"/>
            <p:cNvSpPr>
              <a:spLocks noChangeArrowheads="1"/>
            </p:cNvSpPr>
            <p:nvPr/>
          </p:nvSpPr>
          <p:spPr bwMode="auto">
            <a:xfrm>
              <a:off x="3515" y="1979"/>
              <a:ext cx="425" cy="425"/>
            </a:xfrm>
            <a:prstGeom prst="ellipse">
              <a:avLst/>
            </a:prstGeom>
            <a:solidFill>
              <a:srgbClr val="993300"/>
            </a:solidFill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2411413" y="25654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0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900113" y="2060575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D: </a:t>
            </a:r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深度</a:t>
            </a: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2555875" y="36449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1</a:t>
            </a: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5435600" y="2349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2339975" y="46529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4211638" y="4508500"/>
            <a:ext cx="73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2</a:t>
            </a: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6588125" y="3141663"/>
            <a:ext cx="73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/>
              <a:t>D = 3</a:t>
            </a: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4859338" y="5589588"/>
            <a:ext cx="338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2400">
                <a:latin typeface="華康儷中黑" pitchFamily="49" charset="-120"/>
                <a:ea typeface="華康儷中黑" pitchFamily="49" charset="-120"/>
              </a:rPr>
              <a:t>走訪順序：</a:t>
            </a:r>
            <a:r>
              <a:rPr lang="en-US" altLang="zh-TW" sz="2400">
                <a:latin typeface="華康儷中黑" pitchFamily="49" charset="-120"/>
                <a:ea typeface="華康儷中黑" pitchFamily="49" charset="-120"/>
              </a:rPr>
              <a:t>1 2 3 4 6 5</a:t>
            </a:r>
          </a:p>
        </p:txBody>
      </p:sp>
    </p:spTree>
    <p:extLst>
      <p:ext uri="{BB962C8B-B14F-4D97-AF65-F5344CB8AC3E}">
        <p14:creationId xmlns:p14="http://schemas.microsoft.com/office/powerpoint/2010/main" val="25499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實</a:t>
            </a:r>
            <a:r>
              <a:rPr lang="zh-TW" altLang="en-US" sz="2800" dirty="0" smtClean="0"/>
              <a:t>做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通常直接在</a:t>
            </a:r>
            <a:r>
              <a:rPr lang="en-US" altLang="zh-TW" sz="2800" dirty="0" smtClean="0"/>
              <a:t>main</a:t>
            </a:r>
            <a:r>
              <a:rPr lang="zh-TW" altLang="en-US" sz="2800" dirty="0" smtClean="0"/>
              <a:t>裡</a:t>
            </a:r>
            <a:r>
              <a:rPr lang="en-US" altLang="zh-TW" sz="2800" dirty="0" smtClean="0"/>
              <a:t>)</a:t>
            </a:r>
            <a:endParaRPr lang="zh-TW" altLang="en-US" sz="28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980728"/>
            <a:ext cx="8229600" cy="4525963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US" altLang="zh-TW" sz="1500" b="1" dirty="0" err="1" smtClean="0">
                <a:latin typeface="Courier New" pitchFamily="49" charset="0"/>
              </a:rPr>
              <a:t>int</a:t>
            </a:r>
            <a:r>
              <a:rPr lang="en-US" altLang="zh-TW" sz="1500" dirty="0" smtClean="0">
                <a:latin typeface="Courier New" pitchFamily="49" charset="0"/>
              </a:rPr>
              <a:t> N = # nodes;</a:t>
            </a:r>
          </a:p>
          <a:p>
            <a:pPr>
              <a:buFontTx/>
              <a:buNone/>
            </a:pPr>
            <a:r>
              <a:rPr lang="en-US" altLang="zh-TW" sz="1500" b="1" dirty="0" err="1" smtClean="0">
                <a:latin typeface="Courier New" pitchFamily="49" charset="0"/>
              </a:rPr>
              <a:t>int</a:t>
            </a:r>
            <a:r>
              <a:rPr lang="en-US" altLang="zh-TW" sz="1500" dirty="0" smtClean="0">
                <a:latin typeface="Courier New" pitchFamily="49" charset="0"/>
              </a:rPr>
              <a:t> q[N * N + 1];</a:t>
            </a:r>
          </a:p>
          <a:p>
            <a:pPr marL="0" indent="0">
              <a:buNone/>
            </a:pPr>
            <a:r>
              <a:rPr lang="en-US" altLang="zh-TW" sz="15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5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500" dirty="0">
                <a:latin typeface="Courier New" pitchFamily="49" charset="0"/>
                <a:cs typeface="Courier New" pitchFamily="49" charset="0"/>
              </a:rPr>
              <a:t>map[N+1][N+1] = {{…},{…},…};</a:t>
            </a:r>
          </a:p>
          <a:p>
            <a:pPr marL="0" indent="0">
              <a:buNone/>
            </a:pPr>
            <a:r>
              <a:rPr lang="en-US" altLang="zh-TW" sz="15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500" dirty="0">
                <a:latin typeface="Courier New" pitchFamily="49" charset="0"/>
                <a:cs typeface="Courier New" pitchFamily="49" charset="0"/>
              </a:rPr>
              <a:t> visited[N+1] = {0</a:t>
            </a:r>
            <a:r>
              <a:rPr lang="en-US" altLang="zh-TW" sz="15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0" indent="0">
              <a:buNone/>
            </a:pPr>
            <a:r>
              <a:rPr lang="en-US" altLang="zh-TW" sz="15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500" dirty="0" smtClean="0">
                <a:latin typeface="Courier New" pitchFamily="49" charset="0"/>
                <a:cs typeface="Courier New" pitchFamily="49" charset="0"/>
              </a:rPr>
              <a:t> head, tail = 0;</a:t>
            </a:r>
            <a:endParaRPr lang="en-US" altLang="zh-TW" sz="15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en-US" altLang="zh-TW" sz="1500" b="1" dirty="0" err="1" smtClean="0">
                <a:latin typeface="Courier New" pitchFamily="49" charset="0"/>
              </a:rPr>
              <a:t>int</a:t>
            </a:r>
            <a:r>
              <a:rPr lang="en-US" altLang="zh-TW" sz="1500" dirty="0" smtClean="0">
                <a:latin typeface="Courier New" pitchFamily="49" charset="0"/>
              </a:rPr>
              <a:t> </a:t>
            </a:r>
            <a:r>
              <a:rPr lang="en-US" altLang="zh-TW" sz="1500" dirty="0" err="1" smtClean="0">
                <a:latin typeface="Courier New" pitchFamily="49" charset="0"/>
              </a:rPr>
              <a:t>i</a:t>
            </a:r>
            <a:r>
              <a:rPr lang="en-US" altLang="zh-TW" sz="1500" dirty="0" smtClean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zh-TW" sz="1500" dirty="0" smtClean="0">
                <a:latin typeface="Courier New" pitchFamily="49" charset="0"/>
              </a:rPr>
              <a:t>q[0] = 1;</a:t>
            </a:r>
          </a:p>
          <a:p>
            <a:pPr>
              <a:buFontTx/>
              <a:buNone/>
            </a:pPr>
            <a:r>
              <a:rPr lang="en-US" altLang="zh-TW" sz="1500" dirty="0" smtClean="0">
                <a:latin typeface="Courier New" pitchFamily="49" charset="0"/>
              </a:rPr>
              <a:t>visited[1] = 1;</a:t>
            </a:r>
          </a:p>
          <a:p>
            <a:pPr>
              <a:buFontTx/>
              <a:buNone/>
            </a:pPr>
            <a:endParaRPr lang="en-US" altLang="zh-TW" sz="15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altLang="zh-TW" sz="1500" b="1" dirty="0" smtClean="0">
                <a:latin typeface="Courier New" pitchFamily="49" charset="0"/>
              </a:rPr>
              <a:t>for</a:t>
            </a:r>
            <a:r>
              <a:rPr lang="en-US" altLang="zh-TW" sz="1500" dirty="0" smtClean="0">
                <a:latin typeface="Courier New" pitchFamily="49" charset="0"/>
              </a:rPr>
              <a:t>(head=0; head&lt;tail</a:t>
            </a:r>
            <a:r>
              <a:rPr lang="en-US" altLang="zh-TW" sz="1500" dirty="0">
                <a:latin typeface="Courier New" pitchFamily="49" charset="0"/>
              </a:rPr>
              <a:t>; </a:t>
            </a:r>
            <a:r>
              <a:rPr lang="en-US" altLang="zh-TW" sz="1500" dirty="0" smtClean="0">
                <a:latin typeface="Courier New" pitchFamily="49" charset="0"/>
              </a:rPr>
              <a:t>head++)</a:t>
            </a:r>
            <a:endParaRPr lang="en-US" altLang="zh-TW" sz="15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altLang="zh-TW" sz="1500" dirty="0">
                <a:latin typeface="Courier New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zh-TW" sz="1500" dirty="0">
                <a:latin typeface="Courier New" pitchFamily="49" charset="0"/>
              </a:rPr>
              <a:t>		</a:t>
            </a:r>
            <a:r>
              <a:rPr lang="en-US" altLang="zh-TW" sz="1500" b="1" dirty="0" smtClean="0">
                <a:latin typeface="Courier New" pitchFamily="49" charset="0"/>
              </a:rPr>
              <a:t>for</a:t>
            </a:r>
            <a:r>
              <a:rPr lang="en-US" altLang="zh-TW" sz="1500" dirty="0" smtClean="0">
                <a:latin typeface="Courier New" pitchFamily="49" charset="0"/>
              </a:rPr>
              <a:t>(</a:t>
            </a:r>
            <a:r>
              <a:rPr lang="en-US" altLang="zh-TW" sz="1500" dirty="0" err="1" smtClean="0">
                <a:latin typeface="Courier New" pitchFamily="49" charset="0"/>
              </a:rPr>
              <a:t>i</a:t>
            </a:r>
            <a:r>
              <a:rPr lang="en-US" altLang="zh-TW" sz="1500" dirty="0" smtClean="0">
                <a:latin typeface="Courier New" pitchFamily="49" charset="0"/>
              </a:rPr>
              <a:t>=1; </a:t>
            </a:r>
            <a:r>
              <a:rPr lang="en-US" altLang="zh-TW" sz="1500" dirty="0" err="1" smtClean="0">
                <a:latin typeface="Courier New" pitchFamily="49" charset="0"/>
              </a:rPr>
              <a:t>i</a:t>
            </a:r>
            <a:r>
              <a:rPr lang="en-US" altLang="zh-TW" sz="1500" dirty="0" smtClean="0">
                <a:latin typeface="Courier New" pitchFamily="49" charset="0"/>
              </a:rPr>
              <a:t>&lt;=N; </a:t>
            </a:r>
            <a:r>
              <a:rPr lang="en-US" altLang="zh-TW" sz="1500" dirty="0" err="1" smtClean="0">
                <a:latin typeface="Courier New" pitchFamily="49" charset="0"/>
              </a:rPr>
              <a:t>i</a:t>
            </a:r>
            <a:r>
              <a:rPr lang="en-US" altLang="zh-TW" sz="1500" dirty="0" smtClean="0">
                <a:latin typeface="Courier New" pitchFamily="49" charset="0"/>
              </a:rPr>
              <a:t>++)</a:t>
            </a:r>
            <a:endParaRPr lang="en-US" altLang="zh-TW" sz="15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altLang="zh-TW" sz="1500" dirty="0">
                <a:latin typeface="Courier New" pitchFamily="49" charset="0"/>
              </a:rPr>
              <a:t>		{</a:t>
            </a:r>
          </a:p>
          <a:p>
            <a:pPr>
              <a:buFontTx/>
              <a:buNone/>
            </a:pPr>
            <a:r>
              <a:rPr lang="en-US" altLang="zh-TW" sz="1500" dirty="0">
                <a:latin typeface="Courier New" pitchFamily="49" charset="0"/>
              </a:rPr>
              <a:t>   	    </a:t>
            </a:r>
            <a:r>
              <a:rPr lang="en-US" altLang="zh-TW" sz="1500" b="1" dirty="0" smtClean="0">
                <a:latin typeface="Courier New" pitchFamily="49" charset="0"/>
              </a:rPr>
              <a:t>if</a:t>
            </a:r>
            <a:r>
              <a:rPr lang="en-US" altLang="zh-TW" sz="1500" dirty="0" smtClean="0">
                <a:latin typeface="Courier New" pitchFamily="49" charset="0"/>
              </a:rPr>
              <a:t>(visited[</a:t>
            </a:r>
            <a:r>
              <a:rPr lang="en-US" altLang="zh-TW" sz="1500" dirty="0" err="1" smtClean="0">
                <a:latin typeface="Courier New" pitchFamily="49" charset="0"/>
              </a:rPr>
              <a:t>i</a:t>
            </a:r>
            <a:r>
              <a:rPr lang="en-US" altLang="zh-TW" sz="1500" dirty="0" smtClean="0">
                <a:latin typeface="Courier New" pitchFamily="49" charset="0"/>
              </a:rPr>
              <a:t>] </a:t>
            </a:r>
            <a:r>
              <a:rPr lang="en-US" altLang="zh-TW" sz="1500" dirty="0">
                <a:latin typeface="Courier New" pitchFamily="49" charset="0"/>
              </a:rPr>
              <a:t>== 0 &amp;&amp; </a:t>
            </a:r>
            <a:r>
              <a:rPr lang="en-US" altLang="zh-TW" sz="1500" dirty="0" smtClean="0">
                <a:latin typeface="Courier New" pitchFamily="49" charset="0"/>
              </a:rPr>
              <a:t>map[q[head]][</a:t>
            </a:r>
            <a:r>
              <a:rPr lang="en-US" altLang="zh-TW" sz="1500" dirty="0" err="1" smtClean="0">
                <a:latin typeface="Courier New" pitchFamily="49" charset="0"/>
              </a:rPr>
              <a:t>i</a:t>
            </a:r>
            <a:r>
              <a:rPr lang="en-US" altLang="zh-TW" sz="1500" dirty="0" smtClean="0">
                <a:latin typeface="Courier New" pitchFamily="49" charset="0"/>
              </a:rPr>
              <a:t>] </a:t>
            </a:r>
            <a:r>
              <a:rPr lang="en-US" altLang="zh-TW" sz="1500" dirty="0">
                <a:latin typeface="Courier New" pitchFamily="49" charset="0"/>
              </a:rPr>
              <a:t>== 1)</a:t>
            </a:r>
          </a:p>
          <a:p>
            <a:pPr>
              <a:buFontTx/>
              <a:buNone/>
            </a:pPr>
            <a:r>
              <a:rPr lang="en-US" altLang="zh-TW" sz="1500" dirty="0">
                <a:latin typeface="Courier New" pitchFamily="49" charset="0"/>
              </a:rPr>
              <a:t>           {</a:t>
            </a:r>
          </a:p>
          <a:p>
            <a:pPr>
              <a:buFontTx/>
              <a:buNone/>
            </a:pPr>
            <a:r>
              <a:rPr lang="en-US" altLang="zh-TW" sz="1500" dirty="0">
                <a:latin typeface="Courier New" pitchFamily="49" charset="0"/>
              </a:rPr>
              <a:t>			  q[tail] = </a:t>
            </a:r>
            <a:r>
              <a:rPr lang="en-US" altLang="zh-TW" sz="1500" dirty="0" err="1" smtClean="0">
                <a:latin typeface="Courier New" pitchFamily="49" charset="0"/>
              </a:rPr>
              <a:t>i</a:t>
            </a:r>
            <a:r>
              <a:rPr lang="en-US" altLang="zh-TW" sz="1500" dirty="0" smtClean="0">
                <a:latin typeface="Courier New" pitchFamily="49" charset="0"/>
              </a:rPr>
              <a:t>;</a:t>
            </a:r>
            <a:endParaRPr lang="en-US" altLang="zh-TW" sz="15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altLang="zh-TW" sz="1500" dirty="0">
                <a:latin typeface="Courier New" pitchFamily="49" charset="0"/>
              </a:rPr>
              <a:t>			  tail++;</a:t>
            </a:r>
          </a:p>
          <a:p>
            <a:pPr>
              <a:buFontTx/>
              <a:buNone/>
            </a:pPr>
            <a:r>
              <a:rPr lang="en-US" altLang="zh-TW" sz="1500" dirty="0">
                <a:latin typeface="Courier New" pitchFamily="49" charset="0"/>
              </a:rPr>
              <a:t>		    }</a:t>
            </a:r>
          </a:p>
          <a:p>
            <a:pPr>
              <a:buFontTx/>
              <a:buNone/>
            </a:pPr>
            <a:r>
              <a:rPr lang="en-US" altLang="zh-TW" sz="1500" dirty="0">
                <a:latin typeface="Courier New" pitchFamily="49" charset="0"/>
              </a:rPr>
              <a:t>		}		</a:t>
            </a:r>
          </a:p>
          <a:p>
            <a:pPr>
              <a:buFontTx/>
              <a:buNone/>
            </a:pPr>
            <a:r>
              <a:rPr lang="en-US" altLang="zh-TW" sz="1500" dirty="0">
                <a:latin typeface="Courier New" pitchFamily="49" charset="0"/>
              </a:rPr>
              <a:t>}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7FE"/>
              </a:clrFrom>
              <a:clrTo>
                <a:srgbClr val="FEF7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025" y="5303838"/>
            <a:ext cx="2339975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7048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實</a:t>
            </a:r>
            <a:r>
              <a:rPr lang="zh-TW" altLang="en-US" dirty="0" smtClean="0"/>
              <a:t>做</a:t>
            </a:r>
            <a:r>
              <a:rPr lang="en-US" altLang="zh-TW" dirty="0" smtClean="0"/>
              <a:t>(</a:t>
            </a:r>
            <a:r>
              <a:rPr lang="zh-TW" altLang="en-US" dirty="0" smtClean="0"/>
              <a:t>棋盤式地圖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kumimoji="0" lang="en-US" altLang="zh-TW" sz="1600" b="1" dirty="0" err="1">
                <a:latin typeface="Courier New" pitchFamily="49" charset="0"/>
              </a:rPr>
              <a:t>int</a:t>
            </a:r>
            <a:r>
              <a:rPr kumimoji="0" lang="en-US" altLang="zh-TW" sz="1600" dirty="0">
                <a:latin typeface="Courier New" pitchFamily="49" charset="0"/>
              </a:rPr>
              <a:t> </a:t>
            </a:r>
            <a:r>
              <a:rPr kumimoji="0" lang="en-US" altLang="zh-TW" sz="1600" dirty="0" err="1">
                <a:latin typeface="Courier New" pitchFamily="49" charset="0"/>
              </a:rPr>
              <a:t>way_x</a:t>
            </a:r>
            <a:r>
              <a:rPr kumimoji="0" lang="en-US" altLang="zh-TW" sz="1600" dirty="0">
                <a:latin typeface="Courier New" pitchFamily="49" charset="0"/>
              </a:rPr>
              <a:t>[4] = {1, -1, 1, -1};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kumimoji="0" lang="en-US" altLang="zh-TW" sz="1600" b="1" dirty="0" err="1">
                <a:latin typeface="Courier New" pitchFamily="49" charset="0"/>
              </a:rPr>
              <a:t>int</a:t>
            </a:r>
            <a:r>
              <a:rPr kumimoji="0" lang="en-US" altLang="zh-TW" sz="1600" dirty="0">
                <a:latin typeface="Courier New" pitchFamily="49" charset="0"/>
              </a:rPr>
              <a:t> </a:t>
            </a:r>
            <a:r>
              <a:rPr kumimoji="0" lang="en-US" altLang="zh-TW" sz="1600" dirty="0" err="1">
                <a:latin typeface="Courier New" pitchFamily="49" charset="0"/>
              </a:rPr>
              <a:t>way_y</a:t>
            </a:r>
            <a:r>
              <a:rPr kumimoji="0" lang="en-US" altLang="zh-TW" sz="1600" dirty="0">
                <a:latin typeface="Courier New" pitchFamily="49" charset="0"/>
              </a:rPr>
              <a:t>[4] = {1, 1, -1, -1};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b="1" dirty="0" smtClean="0">
                <a:latin typeface="Courier New" pitchFamily="49" charset="0"/>
              </a:rPr>
              <a:t>for</a:t>
            </a:r>
            <a:r>
              <a:rPr lang="en-US" altLang="zh-TW" sz="1600" dirty="0" smtClean="0">
                <a:latin typeface="Courier New" pitchFamily="49" charset="0"/>
              </a:rPr>
              <a:t>(head=0; head&lt;tail; head++)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 smtClean="0">
                <a:latin typeface="Courier New" pitchFamily="49" charset="0"/>
              </a:rPr>
              <a:t>{</a:t>
            </a:r>
            <a:endParaRPr lang="en-US" altLang="zh-TW" sz="1600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</a:t>
            </a:r>
            <a:r>
              <a:rPr lang="en-US" altLang="zh-TW" sz="1600" b="1" dirty="0" smtClean="0">
                <a:latin typeface="Courier New" pitchFamily="49" charset="0"/>
              </a:rPr>
              <a:t>for</a:t>
            </a:r>
            <a:r>
              <a:rPr lang="en-US" altLang="zh-TW" sz="1600" dirty="0" smtClean="0">
                <a:latin typeface="Courier New" pitchFamily="49" charset="0"/>
              </a:rPr>
              <a:t>(</a:t>
            </a:r>
            <a:r>
              <a:rPr lang="en-US" altLang="zh-TW" sz="1600" dirty="0" err="1" smtClean="0">
                <a:latin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</a:rPr>
              <a:t>=0</a:t>
            </a:r>
            <a:r>
              <a:rPr lang="en-US" altLang="zh-TW" sz="1600" dirty="0">
                <a:latin typeface="Courier New" pitchFamily="49" charset="0"/>
              </a:rPr>
              <a:t>; </a:t>
            </a:r>
            <a:r>
              <a:rPr lang="en-US" altLang="zh-TW" sz="1600" dirty="0" err="1" smtClean="0">
                <a:latin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</a:rPr>
              <a:t>&lt;4</a:t>
            </a:r>
            <a:r>
              <a:rPr lang="en-US" altLang="zh-TW" sz="1600" dirty="0">
                <a:latin typeface="Courier New" pitchFamily="49" charset="0"/>
              </a:rPr>
              <a:t>; </a:t>
            </a:r>
            <a:r>
              <a:rPr lang="en-US" altLang="zh-TW" sz="1600" dirty="0" err="1" smtClean="0">
                <a:latin typeface="Courier New" pitchFamily="49" charset="0"/>
              </a:rPr>
              <a:t>i</a:t>
            </a:r>
            <a:r>
              <a:rPr lang="en-US" altLang="zh-TW" sz="1600" dirty="0" smtClean="0">
                <a:latin typeface="Courier New" pitchFamily="49" charset="0"/>
              </a:rPr>
              <a:t>++)</a:t>
            </a:r>
            <a:endParaRPr lang="en-US" altLang="zh-TW" sz="1600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    </a:t>
            </a:r>
            <a:r>
              <a:rPr lang="en-US" altLang="zh-TW" sz="1600" b="1" dirty="0" smtClean="0">
                <a:latin typeface="Courier New" pitchFamily="49" charset="0"/>
              </a:rPr>
              <a:t>if</a:t>
            </a:r>
            <a:r>
              <a:rPr lang="en-US" altLang="zh-TW" sz="1600" dirty="0">
                <a:latin typeface="Courier New" pitchFamily="49" charset="0"/>
              </a:rPr>
              <a:t>(map[</a:t>
            </a:r>
            <a:r>
              <a:rPr lang="en-US" altLang="zh-TW" sz="1600" dirty="0" err="1">
                <a:latin typeface="Courier New" pitchFamily="49" charset="0"/>
              </a:rPr>
              <a:t>qx</a:t>
            </a:r>
            <a:r>
              <a:rPr lang="en-US" altLang="zh-TW" sz="1600" dirty="0">
                <a:latin typeface="Courier New" pitchFamily="49" charset="0"/>
              </a:rPr>
              <a:t>[head] + </a:t>
            </a:r>
            <a:r>
              <a:rPr lang="en-US" altLang="zh-TW" sz="1600" dirty="0" err="1">
                <a:latin typeface="Courier New" pitchFamily="49" charset="0"/>
              </a:rPr>
              <a:t>way_x</a:t>
            </a:r>
            <a:r>
              <a:rPr lang="en-US" altLang="zh-TW" sz="1600" dirty="0">
                <a:latin typeface="Courier New" pitchFamily="49" charset="0"/>
              </a:rPr>
              <a:t>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]][</a:t>
            </a:r>
            <a:r>
              <a:rPr lang="en-US" altLang="zh-TW" sz="1600" dirty="0" err="1">
                <a:latin typeface="Courier New" pitchFamily="49" charset="0"/>
              </a:rPr>
              <a:t>qy</a:t>
            </a:r>
            <a:r>
              <a:rPr lang="en-US" altLang="zh-TW" sz="1600" dirty="0">
                <a:latin typeface="Courier New" pitchFamily="49" charset="0"/>
              </a:rPr>
              <a:t>[head] + </a:t>
            </a:r>
            <a:r>
              <a:rPr lang="en-US" altLang="zh-TW" sz="1600" dirty="0" err="1">
                <a:latin typeface="Courier New" pitchFamily="49" charset="0"/>
              </a:rPr>
              <a:t>way_y</a:t>
            </a:r>
            <a:r>
              <a:rPr lang="en-US" altLang="zh-TW" sz="1600" dirty="0">
                <a:latin typeface="Courier New" pitchFamily="49" charset="0"/>
              </a:rPr>
              <a:t>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]])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		map[</a:t>
            </a:r>
            <a:r>
              <a:rPr lang="en-US" altLang="zh-TW" sz="1600" dirty="0" err="1">
                <a:latin typeface="Courier New" pitchFamily="49" charset="0"/>
              </a:rPr>
              <a:t>qx</a:t>
            </a:r>
            <a:r>
              <a:rPr lang="en-US" altLang="zh-TW" sz="1600" dirty="0">
                <a:latin typeface="Courier New" pitchFamily="49" charset="0"/>
              </a:rPr>
              <a:t>[head] + </a:t>
            </a:r>
            <a:r>
              <a:rPr lang="en-US" altLang="zh-TW" sz="1600" dirty="0" err="1">
                <a:latin typeface="Courier New" pitchFamily="49" charset="0"/>
              </a:rPr>
              <a:t>way_x</a:t>
            </a:r>
            <a:r>
              <a:rPr lang="en-US" altLang="zh-TW" sz="1600" dirty="0">
                <a:latin typeface="Courier New" pitchFamily="49" charset="0"/>
              </a:rPr>
              <a:t>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]][</a:t>
            </a:r>
            <a:r>
              <a:rPr lang="en-US" altLang="zh-TW" sz="1600" dirty="0" err="1">
                <a:latin typeface="Courier New" pitchFamily="49" charset="0"/>
              </a:rPr>
              <a:t>qy</a:t>
            </a:r>
            <a:r>
              <a:rPr lang="en-US" altLang="zh-TW" sz="1600" dirty="0">
                <a:latin typeface="Courier New" pitchFamily="49" charset="0"/>
              </a:rPr>
              <a:t>[head] + </a:t>
            </a:r>
            <a:r>
              <a:rPr lang="en-US" altLang="zh-TW" sz="1600" dirty="0" err="1">
                <a:latin typeface="Courier New" pitchFamily="49" charset="0"/>
              </a:rPr>
              <a:t>way_y</a:t>
            </a:r>
            <a:r>
              <a:rPr lang="en-US" altLang="zh-TW" sz="1600" dirty="0">
                <a:latin typeface="Courier New" pitchFamily="49" charset="0"/>
              </a:rPr>
              <a:t>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]] = 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		</a:t>
            </a:r>
            <a:r>
              <a:rPr lang="en-US" altLang="zh-TW" sz="1600" dirty="0" err="1">
                <a:latin typeface="Courier New" pitchFamily="49" charset="0"/>
              </a:rPr>
              <a:t>qx</a:t>
            </a:r>
            <a:r>
              <a:rPr lang="en-US" altLang="zh-TW" sz="1600" dirty="0">
                <a:latin typeface="Courier New" pitchFamily="49" charset="0"/>
              </a:rPr>
              <a:t>[tail] = </a:t>
            </a:r>
            <a:r>
              <a:rPr lang="en-US" altLang="zh-TW" sz="1600" dirty="0" err="1">
                <a:latin typeface="Courier New" pitchFamily="49" charset="0"/>
              </a:rPr>
              <a:t>qx</a:t>
            </a:r>
            <a:r>
              <a:rPr lang="en-US" altLang="zh-TW" sz="1600" dirty="0">
                <a:latin typeface="Courier New" pitchFamily="49" charset="0"/>
              </a:rPr>
              <a:t>[head] + </a:t>
            </a:r>
            <a:r>
              <a:rPr lang="en-US" altLang="zh-TW" sz="1600" dirty="0" err="1">
                <a:latin typeface="Courier New" pitchFamily="49" charset="0"/>
              </a:rPr>
              <a:t>way_x</a:t>
            </a:r>
            <a:r>
              <a:rPr lang="en-US" altLang="zh-TW" sz="1600" dirty="0">
                <a:latin typeface="Courier New" pitchFamily="49" charset="0"/>
              </a:rPr>
              <a:t>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		</a:t>
            </a:r>
            <a:r>
              <a:rPr lang="en-US" altLang="zh-TW" sz="1600" dirty="0" err="1">
                <a:latin typeface="Courier New" pitchFamily="49" charset="0"/>
              </a:rPr>
              <a:t>qy</a:t>
            </a:r>
            <a:r>
              <a:rPr lang="en-US" altLang="zh-TW" sz="1600" dirty="0">
                <a:latin typeface="Courier New" pitchFamily="49" charset="0"/>
              </a:rPr>
              <a:t>[tail] = </a:t>
            </a:r>
            <a:r>
              <a:rPr lang="en-US" altLang="zh-TW" sz="1600" dirty="0" err="1">
                <a:latin typeface="Courier New" pitchFamily="49" charset="0"/>
              </a:rPr>
              <a:t>qy</a:t>
            </a:r>
            <a:r>
              <a:rPr lang="en-US" altLang="zh-TW" sz="1600" dirty="0">
                <a:latin typeface="Courier New" pitchFamily="49" charset="0"/>
              </a:rPr>
              <a:t>[head] + </a:t>
            </a:r>
            <a:r>
              <a:rPr lang="en-US" altLang="zh-TW" sz="1600" dirty="0" err="1">
                <a:latin typeface="Courier New" pitchFamily="49" charset="0"/>
              </a:rPr>
              <a:t>way_y</a:t>
            </a:r>
            <a:r>
              <a:rPr lang="en-US" altLang="zh-TW" sz="1600" dirty="0">
                <a:latin typeface="Courier New" pitchFamily="49" charset="0"/>
              </a:rPr>
              <a:t>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		</a:t>
            </a:r>
            <a:r>
              <a:rPr lang="en-US" altLang="zh-TW" sz="1600" dirty="0" err="1">
                <a:latin typeface="Courier New" pitchFamily="49" charset="0"/>
              </a:rPr>
              <a:t>qn</a:t>
            </a:r>
            <a:r>
              <a:rPr lang="en-US" altLang="zh-TW" sz="1600" dirty="0">
                <a:latin typeface="Courier New" pitchFamily="49" charset="0"/>
              </a:rPr>
              <a:t>[tail] = </a:t>
            </a:r>
            <a:r>
              <a:rPr lang="en-US" altLang="zh-TW" sz="1600" dirty="0" err="1">
                <a:latin typeface="Courier New" pitchFamily="49" charset="0"/>
              </a:rPr>
              <a:t>qn</a:t>
            </a:r>
            <a:r>
              <a:rPr lang="en-US" altLang="zh-TW" sz="1600" dirty="0">
                <a:latin typeface="Courier New" pitchFamily="49" charset="0"/>
              </a:rPr>
              <a:t>[head] + 1;</a:t>
            </a:r>
            <a:br>
              <a:rPr lang="en-US" altLang="zh-TW" sz="1600" dirty="0">
                <a:latin typeface="Courier New" pitchFamily="49" charset="0"/>
              </a:rPr>
            </a:br>
            <a:r>
              <a:rPr lang="en-US" altLang="zh-TW" sz="1600" dirty="0">
                <a:latin typeface="Courier New" pitchFamily="49" charset="0"/>
              </a:rPr>
              <a:t>		tail++;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	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}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}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7FE"/>
              </a:clrFrom>
              <a:clrTo>
                <a:srgbClr val="FEF7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025" y="5303838"/>
            <a:ext cx="2339975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029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BFS</a:t>
            </a:r>
            <a:r>
              <a:rPr lang="zh-TW" altLang="en-US"/>
              <a:t>的特性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/>
              <a:t>將同一層的所有節點走完，才會走向下一層</a:t>
            </a:r>
          </a:p>
          <a:p>
            <a:r>
              <a:rPr kumimoji="0" lang="zh-TW" altLang="en-US" sz="2800" dirty="0"/>
              <a:t>走出來的會是最短路徑</a:t>
            </a:r>
            <a:r>
              <a:rPr kumimoji="0" lang="en-US" altLang="zh-TW" sz="2800" dirty="0"/>
              <a:t>(</a:t>
            </a:r>
            <a:r>
              <a:rPr kumimoji="0" lang="zh-TW" altLang="en-US" sz="2800" dirty="0"/>
              <a:t>假設邊的</a:t>
            </a:r>
            <a:r>
              <a:rPr kumimoji="0" lang="en-US" altLang="zh-TW" sz="2800" dirty="0"/>
              <a:t>weight = 1)</a:t>
            </a:r>
          </a:p>
          <a:p>
            <a:r>
              <a:rPr kumimoji="0" lang="zh-TW" altLang="en-US" sz="2800" dirty="0"/>
              <a:t>用</a:t>
            </a:r>
            <a:r>
              <a:rPr kumimoji="0" lang="en-US" altLang="zh-TW" sz="2800" dirty="0"/>
              <a:t>Queue</a:t>
            </a:r>
            <a:r>
              <a:rPr kumimoji="0" lang="zh-TW" altLang="en-US" sz="2800" dirty="0"/>
              <a:t>來輔助</a:t>
            </a:r>
          </a:p>
          <a:p>
            <a:r>
              <a:rPr kumimoji="0" lang="zh-TW" altLang="en-US" sz="2800" dirty="0"/>
              <a:t>時間複雜度</a:t>
            </a:r>
            <a:r>
              <a:rPr kumimoji="0" lang="en-US" altLang="zh-TW" sz="2800" dirty="0" smtClean="0"/>
              <a:t>O(V</a:t>
            </a:r>
            <a:r>
              <a:rPr kumimoji="0" lang="zh-TW" altLang="en-US" sz="2800" dirty="0" smtClean="0"/>
              <a:t> </a:t>
            </a:r>
            <a:r>
              <a:rPr kumimoji="0" lang="en-US" altLang="zh-TW" sz="2800" dirty="0" smtClean="0"/>
              <a:t>+</a:t>
            </a:r>
            <a:r>
              <a:rPr kumimoji="0" lang="zh-TW" altLang="en-US" sz="2800" dirty="0" smtClean="0"/>
              <a:t> </a:t>
            </a:r>
            <a:r>
              <a:rPr kumimoji="0" lang="en-US" altLang="zh-TW" sz="2800" dirty="0" smtClean="0"/>
              <a:t>E)</a:t>
            </a:r>
            <a:endParaRPr kumimoji="0" lang="en-US" altLang="zh-TW" sz="2800" dirty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7FE"/>
              </a:clrFrom>
              <a:clrTo>
                <a:srgbClr val="FEF7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025" y="5303838"/>
            <a:ext cx="2339975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8690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DFS vs. BFS</a:t>
            </a: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5414963" y="2801938"/>
            <a:ext cx="225425" cy="1123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H="1">
            <a:off x="5508625" y="4151313"/>
            <a:ext cx="242888" cy="1222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5526088" y="2801938"/>
            <a:ext cx="1352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 flipV="1">
            <a:off x="7308850" y="3789363"/>
            <a:ext cx="936625" cy="865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757" name="Line 13"/>
          <p:cNvSpPr>
            <a:spLocks noChangeShapeType="1"/>
          </p:cNvSpPr>
          <p:nvPr/>
        </p:nvSpPr>
        <p:spPr bwMode="auto">
          <a:xfrm flipH="1" flipV="1">
            <a:off x="5653088" y="4005263"/>
            <a:ext cx="1655762" cy="649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758" name="Oval 14"/>
          <p:cNvSpPr>
            <a:spLocks noChangeArrowheads="1"/>
          </p:cNvSpPr>
          <p:nvPr/>
        </p:nvSpPr>
        <p:spPr bwMode="auto">
          <a:xfrm>
            <a:off x="5076825" y="2349500"/>
            <a:ext cx="674688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1759" name="Oval 15"/>
          <p:cNvSpPr>
            <a:spLocks noChangeArrowheads="1"/>
          </p:cNvSpPr>
          <p:nvPr/>
        </p:nvSpPr>
        <p:spPr bwMode="auto">
          <a:xfrm>
            <a:off x="6764338" y="2463800"/>
            <a:ext cx="674687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1760" name="Oval 16"/>
          <p:cNvSpPr>
            <a:spLocks noChangeArrowheads="1"/>
          </p:cNvSpPr>
          <p:nvPr/>
        </p:nvSpPr>
        <p:spPr bwMode="auto">
          <a:xfrm>
            <a:off x="5302250" y="3698875"/>
            <a:ext cx="674688" cy="676275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5076825" y="5086350"/>
            <a:ext cx="674688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1762" name="Oval 18"/>
          <p:cNvSpPr>
            <a:spLocks noChangeArrowheads="1"/>
          </p:cNvSpPr>
          <p:nvPr/>
        </p:nvSpPr>
        <p:spPr bwMode="auto">
          <a:xfrm>
            <a:off x="6877050" y="4365625"/>
            <a:ext cx="674688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1763" name="Oval 19"/>
          <p:cNvSpPr>
            <a:spLocks noChangeArrowheads="1"/>
          </p:cNvSpPr>
          <p:nvPr/>
        </p:nvSpPr>
        <p:spPr bwMode="auto">
          <a:xfrm>
            <a:off x="7885113" y="3430588"/>
            <a:ext cx="674687" cy="674687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1765" name="Line 21"/>
          <p:cNvSpPr>
            <a:spLocks noChangeShapeType="1"/>
          </p:cNvSpPr>
          <p:nvPr/>
        </p:nvSpPr>
        <p:spPr bwMode="auto">
          <a:xfrm>
            <a:off x="1093788" y="2728913"/>
            <a:ext cx="225425" cy="1123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 flipH="1">
            <a:off x="1187450" y="4078288"/>
            <a:ext cx="242888" cy="1222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768" name="Line 24"/>
          <p:cNvSpPr>
            <a:spLocks noChangeShapeType="1"/>
          </p:cNvSpPr>
          <p:nvPr/>
        </p:nvSpPr>
        <p:spPr bwMode="auto">
          <a:xfrm>
            <a:off x="2894013" y="2728913"/>
            <a:ext cx="22225" cy="18526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769" name="Line 25"/>
          <p:cNvSpPr>
            <a:spLocks noChangeShapeType="1"/>
          </p:cNvSpPr>
          <p:nvPr/>
        </p:nvSpPr>
        <p:spPr bwMode="auto">
          <a:xfrm flipV="1">
            <a:off x="2987675" y="3716338"/>
            <a:ext cx="936625" cy="865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770" name="Line 26"/>
          <p:cNvSpPr>
            <a:spLocks noChangeShapeType="1"/>
          </p:cNvSpPr>
          <p:nvPr/>
        </p:nvSpPr>
        <p:spPr bwMode="auto">
          <a:xfrm flipH="1" flipV="1">
            <a:off x="1331913" y="3932238"/>
            <a:ext cx="1655762" cy="649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771" name="Oval 27"/>
          <p:cNvSpPr>
            <a:spLocks noChangeArrowheads="1"/>
          </p:cNvSpPr>
          <p:nvPr/>
        </p:nvSpPr>
        <p:spPr bwMode="auto">
          <a:xfrm>
            <a:off x="755650" y="2276475"/>
            <a:ext cx="674688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1772" name="Oval 28"/>
          <p:cNvSpPr>
            <a:spLocks noChangeArrowheads="1"/>
          </p:cNvSpPr>
          <p:nvPr/>
        </p:nvSpPr>
        <p:spPr bwMode="auto">
          <a:xfrm>
            <a:off x="2443163" y="2390775"/>
            <a:ext cx="674687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1773" name="Oval 29"/>
          <p:cNvSpPr>
            <a:spLocks noChangeArrowheads="1"/>
          </p:cNvSpPr>
          <p:nvPr/>
        </p:nvSpPr>
        <p:spPr bwMode="auto">
          <a:xfrm>
            <a:off x="981075" y="3625850"/>
            <a:ext cx="674688" cy="676275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1774" name="Oval 30"/>
          <p:cNvSpPr>
            <a:spLocks noChangeArrowheads="1"/>
          </p:cNvSpPr>
          <p:nvPr/>
        </p:nvSpPr>
        <p:spPr bwMode="auto">
          <a:xfrm>
            <a:off x="755650" y="5013325"/>
            <a:ext cx="674688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1775" name="Oval 31"/>
          <p:cNvSpPr>
            <a:spLocks noChangeArrowheads="1"/>
          </p:cNvSpPr>
          <p:nvPr/>
        </p:nvSpPr>
        <p:spPr bwMode="auto">
          <a:xfrm>
            <a:off x="2555875" y="4292600"/>
            <a:ext cx="674688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1776" name="Oval 32"/>
          <p:cNvSpPr>
            <a:spLocks noChangeArrowheads="1"/>
          </p:cNvSpPr>
          <p:nvPr/>
        </p:nvSpPr>
        <p:spPr bwMode="auto">
          <a:xfrm>
            <a:off x="3563938" y="3357563"/>
            <a:ext cx="674687" cy="674687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9724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DFS vs. BFS</a:t>
            </a: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 flipH="1">
            <a:off x="6011863" y="2205038"/>
            <a:ext cx="647700" cy="7921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H="1">
            <a:off x="5219700" y="3284538"/>
            <a:ext cx="720725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6588125" y="2133600"/>
            <a:ext cx="863600" cy="86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6732588" y="4437063"/>
            <a:ext cx="647700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 flipH="1" flipV="1">
            <a:off x="5867400" y="3284538"/>
            <a:ext cx="792163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6300788" y="1700213"/>
            <a:ext cx="674687" cy="674687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7164388" y="2781300"/>
            <a:ext cx="674687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5580063" y="2781300"/>
            <a:ext cx="674687" cy="676275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4932363" y="4076700"/>
            <a:ext cx="674687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6372225" y="4076700"/>
            <a:ext cx="674688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7019925" y="5229225"/>
            <a:ext cx="674688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>
            <a:off x="2052638" y="2420938"/>
            <a:ext cx="0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807" name="Line 15"/>
          <p:cNvSpPr>
            <a:spLocks noChangeShapeType="1"/>
          </p:cNvSpPr>
          <p:nvPr/>
        </p:nvSpPr>
        <p:spPr bwMode="auto">
          <a:xfrm flipH="1">
            <a:off x="1476375" y="3500438"/>
            <a:ext cx="530225" cy="865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 flipH="1">
            <a:off x="2124075" y="4581525"/>
            <a:ext cx="647700" cy="1150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 flipH="1" flipV="1">
            <a:off x="2844800" y="4508500"/>
            <a:ext cx="719138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810" name="Line 18"/>
          <p:cNvSpPr>
            <a:spLocks noChangeShapeType="1"/>
          </p:cNvSpPr>
          <p:nvPr/>
        </p:nvSpPr>
        <p:spPr bwMode="auto">
          <a:xfrm flipH="1" flipV="1">
            <a:off x="1979613" y="3500438"/>
            <a:ext cx="649287" cy="7921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1692275" y="1989138"/>
            <a:ext cx="674688" cy="674687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1836738" y="5300663"/>
            <a:ext cx="674687" cy="674687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1692275" y="3213100"/>
            <a:ext cx="674688" cy="676275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3814" name="Oval 22"/>
          <p:cNvSpPr>
            <a:spLocks noChangeArrowheads="1"/>
          </p:cNvSpPr>
          <p:nvPr/>
        </p:nvSpPr>
        <p:spPr bwMode="auto">
          <a:xfrm>
            <a:off x="1044575" y="4076700"/>
            <a:ext cx="674688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3815" name="Oval 23"/>
          <p:cNvSpPr>
            <a:spLocks noChangeArrowheads="1"/>
          </p:cNvSpPr>
          <p:nvPr/>
        </p:nvSpPr>
        <p:spPr bwMode="auto">
          <a:xfrm>
            <a:off x="2484438" y="4148138"/>
            <a:ext cx="674687" cy="674687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3816" name="Oval 24"/>
          <p:cNvSpPr>
            <a:spLocks noChangeArrowheads="1"/>
          </p:cNvSpPr>
          <p:nvPr/>
        </p:nvSpPr>
        <p:spPr bwMode="auto">
          <a:xfrm>
            <a:off x="3276600" y="5229225"/>
            <a:ext cx="674688" cy="674688"/>
          </a:xfrm>
          <a:prstGeom prst="ellipse">
            <a:avLst/>
          </a:prstGeom>
          <a:solidFill>
            <a:srgbClr val="993300"/>
          </a:solidFill>
          <a:ln w="9525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7428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2409</Words>
  <Application>Microsoft Office PowerPoint</Application>
  <PresentationFormat>如螢幕大小 (4:3)</PresentationFormat>
  <Paragraphs>726</Paragraphs>
  <Slides>45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45</vt:i4>
      </vt:variant>
    </vt:vector>
  </HeadingPairs>
  <TitlesOfParts>
    <vt:vector size="46" baseType="lpstr">
      <vt:lpstr>Office 佈景主題</vt:lpstr>
      <vt:lpstr>北一女中 資訊選手培訓營</vt:lpstr>
      <vt:lpstr>PowerPoint 簡報</vt:lpstr>
      <vt:lpstr>走訪 - Traversal</vt:lpstr>
      <vt:lpstr>舉個例子來說</vt:lpstr>
      <vt:lpstr>深度優先搜尋</vt:lpstr>
      <vt:lpstr>深度優先搜尋</vt:lpstr>
      <vt:lpstr>深度優先搜尋</vt:lpstr>
      <vt:lpstr>深度優先搜尋</vt:lpstr>
      <vt:lpstr>深度優先搜尋</vt:lpstr>
      <vt:lpstr>深度優先搜尋</vt:lpstr>
      <vt:lpstr>深度優先搜尋</vt:lpstr>
      <vt:lpstr>深度優先搜尋</vt:lpstr>
      <vt:lpstr>深度優先搜尋</vt:lpstr>
      <vt:lpstr>深度優先搜尋</vt:lpstr>
      <vt:lpstr>深度優先搜尋</vt:lpstr>
      <vt:lpstr>深度優先搜尋</vt:lpstr>
      <vt:lpstr>實作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你可能有聽過所謂的“暴搜”</vt:lpstr>
      <vt:lpstr>PowerPoint 簡報</vt:lpstr>
      <vt:lpstr>廣度優先搜尋</vt:lpstr>
      <vt:lpstr>廣度優先搜尋</vt:lpstr>
      <vt:lpstr>廣度優先搜尋</vt:lpstr>
      <vt:lpstr>廣度優先搜尋</vt:lpstr>
      <vt:lpstr>廣度優先搜尋</vt:lpstr>
      <vt:lpstr>廣度優先搜尋</vt:lpstr>
      <vt:lpstr>廣度優先搜尋</vt:lpstr>
      <vt:lpstr>廣度優先搜尋</vt:lpstr>
      <vt:lpstr>實做(通常直接在main裡)</vt:lpstr>
      <vt:lpstr>實做(棋盤式地圖)</vt:lpstr>
      <vt:lpstr>BFS的特性</vt:lpstr>
      <vt:lpstr>DFS vs. BFS</vt:lpstr>
      <vt:lpstr>DFS vs. BFS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101北一女中 資訊選手培訓營</dc:title>
  <dc:creator>anfranion</dc:creator>
  <cp:lastModifiedBy>anny</cp:lastModifiedBy>
  <cp:revision>113</cp:revision>
  <dcterms:created xsi:type="dcterms:W3CDTF">2012-07-01T01:38:16Z</dcterms:created>
  <dcterms:modified xsi:type="dcterms:W3CDTF">2015-08-17T00:24:13Z</dcterms:modified>
</cp:coreProperties>
</file>